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7" r:id="rId1"/>
  </p:sldMasterIdLst>
  <p:notesMasterIdLst>
    <p:notesMasterId r:id="rId66"/>
  </p:notesMasterIdLst>
  <p:sldIdLst>
    <p:sldId id="654" r:id="rId2"/>
    <p:sldId id="726" r:id="rId3"/>
    <p:sldId id="727" r:id="rId4"/>
    <p:sldId id="728" r:id="rId5"/>
    <p:sldId id="729" r:id="rId6"/>
    <p:sldId id="730" r:id="rId7"/>
    <p:sldId id="712" r:id="rId8"/>
    <p:sldId id="718" r:id="rId9"/>
    <p:sldId id="719" r:id="rId10"/>
    <p:sldId id="721" r:id="rId11"/>
    <p:sldId id="722" r:id="rId12"/>
    <p:sldId id="709" r:id="rId13"/>
    <p:sldId id="710" r:id="rId14"/>
    <p:sldId id="711" r:id="rId15"/>
    <p:sldId id="731" r:id="rId16"/>
    <p:sldId id="676" r:id="rId17"/>
    <p:sldId id="677" r:id="rId18"/>
    <p:sldId id="678" r:id="rId19"/>
    <p:sldId id="706" r:id="rId20"/>
    <p:sldId id="675" r:id="rId21"/>
    <p:sldId id="689" r:id="rId22"/>
    <p:sldId id="690" r:id="rId23"/>
    <p:sldId id="707" r:id="rId24"/>
    <p:sldId id="695" r:id="rId25"/>
    <p:sldId id="691" r:id="rId26"/>
    <p:sldId id="692" r:id="rId27"/>
    <p:sldId id="693" r:id="rId28"/>
    <p:sldId id="696" r:id="rId29"/>
    <p:sldId id="697" r:id="rId30"/>
    <p:sldId id="698" r:id="rId31"/>
    <p:sldId id="659" r:id="rId32"/>
    <p:sldId id="660" r:id="rId33"/>
    <p:sldId id="661" r:id="rId34"/>
    <p:sldId id="662" r:id="rId35"/>
    <p:sldId id="663" r:id="rId36"/>
    <p:sldId id="664" r:id="rId37"/>
    <p:sldId id="665" r:id="rId38"/>
    <p:sldId id="699" r:id="rId39"/>
    <p:sldId id="700" r:id="rId40"/>
    <p:sldId id="702" r:id="rId41"/>
    <p:sldId id="703" r:id="rId42"/>
    <p:sldId id="701" r:id="rId43"/>
    <p:sldId id="704" r:id="rId44"/>
    <p:sldId id="655" r:id="rId45"/>
    <p:sldId id="656" r:id="rId46"/>
    <p:sldId id="653" r:id="rId47"/>
    <p:sldId id="667" r:id="rId48"/>
    <p:sldId id="668" r:id="rId49"/>
    <p:sldId id="669" r:id="rId50"/>
    <p:sldId id="670" r:id="rId51"/>
    <p:sldId id="671" r:id="rId52"/>
    <p:sldId id="672" r:id="rId53"/>
    <p:sldId id="673" r:id="rId54"/>
    <p:sldId id="674" r:id="rId55"/>
    <p:sldId id="683" r:id="rId56"/>
    <p:sldId id="732" r:id="rId57"/>
    <p:sldId id="713" r:id="rId58"/>
    <p:sldId id="723" r:id="rId59"/>
    <p:sldId id="714" r:id="rId60"/>
    <p:sldId id="720" r:id="rId61"/>
    <p:sldId id="715" r:id="rId62"/>
    <p:sldId id="716" r:id="rId63"/>
    <p:sldId id="717" r:id="rId64"/>
    <p:sldId id="725" r:id="rId65"/>
  </p:sldIdLst>
  <p:sldSz cx="9144000" cy="6858000" type="screen4x3"/>
  <p:notesSz cx="6858000" cy="9144000"/>
  <p:custDataLst>
    <p:tags r:id="rId67"/>
  </p:custDataLst>
  <p:defaultTextStyle>
    <a:defPPr>
      <a:defRPr lang="en-US"/>
    </a:defPPr>
    <a:lvl1pPr algn="l" rtl="0" fontAlgn="base">
      <a:spcBef>
        <a:spcPct val="0"/>
      </a:spcBef>
      <a:spcAft>
        <a:spcPct val="0"/>
      </a:spcAft>
      <a:defRPr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Garamond" pitchFamily="18" charset="0"/>
        <a:ea typeface="+mn-ea"/>
        <a:cs typeface="+mn-cs"/>
      </a:defRPr>
    </a:lvl2pPr>
    <a:lvl3pPr marL="914400" algn="l" rtl="0" fontAlgn="base">
      <a:spcBef>
        <a:spcPct val="0"/>
      </a:spcBef>
      <a:spcAft>
        <a:spcPct val="0"/>
      </a:spcAft>
      <a:defRPr kern="1200">
        <a:solidFill>
          <a:schemeClr val="tx1"/>
        </a:solidFill>
        <a:latin typeface="Garamond" pitchFamily="18" charset="0"/>
        <a:ea typeface="+mn-ea"/>
        <a:cs typeface="+mn-cs"/>
      </a:defRPr>
    </a:lvl3pPr>
    <a:lvl4pPr marL="1371600" algn="l" rtl="0" fontAlgn="base">
      <a:spcBef>
        <a:spcPct val="0"/>
      </a:spcBef>
      <a:spcAft>
        <a:spcPct val="0"/>
      </a:spcAft>
      <a:defRPr kern="1200">
        <a:solidFill>
          <a:schemeClr val="tx1"/>
        </a:solidFill>
        <a:latin typeface="Garamond" pitchFamily="18" charset="0"/>
        <a:ea typeface="+mn-ea"/>
        <a:cs typeface="+mn-cs"/>
      </a:defRPr>
    </a:lvl4pPr>
    <a:lvl5pPr marL="1828800" algn="l"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6DB3C"/>
    <a:srgbClr val="66FF99"/>
    <a:srgbClr val="003399"/>
    <a:srgbClr val="FFFFFF"/>
    <a:srgbClr val="000000"/>
    <a:srgbClr val="FF0000"/>
    <a:srgbClr val="F8F8F8"/>
    <a:srgbClr val="FFFFBD"/>
    <a:srgbClr val="FFFF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99" autoAdjust="0"/>
    <p:restoredTop sz="68933" autoAdjust="0"/>
  </p:normalViewPr>
  <p:slideViewPr>
    <p:cSldViewPr snapToGrid="0">
      <p:cViewPr varScale="1">
        <p:scale>
          <a:sx n="107" d="100"/>
          <a:sy n="107" d="100"/>
        </p:scale>
        <p:origin x="-84" y="-162"/>
      </p:cViewPr>
      <p:guideLst>
        <p:guide orient="horz" pos="2160"/>
        <p:guide pos="2880"/>
      </p:guideLst>
    </p:cSldViewPr>
  </p:slideViewPr>
  <p:outlineViewPr>
    <p:cViewPr>
      <p:scale>
        <a:sx n="33" d="100"/>
        <a:sy n="33" d="100"/>
      </p:scale>
      <p:origin x="258" y="1138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3" d="100"/>
          <a:sy n="83" d="100"/>
        </p:scale>
        <p:origin x="-190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vl1pPr>
          </a:lstStyle>
          <a:p>
            <a:pPr>
              <a:defRPr/>
            </a:pPr>
            <a:fld id="{36ACBC76-97A6-4B54-B57F-BF46EC9E4A5A}" type="datetimeFigureOut">
              <a:rPr lang="en-US"/>
              <a:pPr>
                <a:defRPr/>
              </a:pPr>
              <a:t>11/18/2013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lvl1pPr>
          </a:lstStyle>
          <a:p>
            <a:pPr>
              <a:defRPr/>
            </a:pPr>
            <a:fld id="{FC2592BF-9787-48A8-8A3C-56749D6FC0AD}" type="slidenum">
              <a:rPr lang="en-US"/>
              <a:pPr>
                <a:defRPr/>
              </a:pPr>
              <a:t>‹#›</a:t>
            </a:fld>
            <a:endParaRPr lang="en-US"/>
          </a:p>
        </p:txBody>
      </p:sp>
    </p:spTree>
    <p:extLst>
      <p:ext uri="{BB962C8B-B14F-4D97-AF65-F5344CB8AC3E}">
        <p14:creationId xmlns="" xmlns:p14="http://schemas.microsoft.com/office/powerpoint/2010/main" val="3309266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pPr>
              <a:defRPr/>
            </a:pPr>
            <a:fld id="{FC2592BF-9787-48A8-8A3C-56749D6FC0A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
          <p:cNvSpPr>
            <a:spLocks noGrp="1" noRot="1" noChangeAspect="1" noChangeArrowheads="1" noTextEdit="1"/>
          </p:cNvSpPr>
          <p:nvPr>
            <p:ph type="sldImg"/>
          </p:nvPr>
        </p:nvSpPr>
        <p:spPr bwMode="auto">
          <a:xfrm>
            <a:off x="1143000" y="693738"/>
            <a:ext cx="4570413" cy="3429000"/>
          </a:xfrm>
          <a:solidFill>
            <a:srgbClr val="FFFFFF"/>
          </a:solidFill>
          <a:ln>
            <a:solidFill>
              <a:srgbClr val="000000"/>
            </a:solidFill>
            <a:miter lim="800000"/>
            <a:headEnd/>
            <a:tailEnd/>
          </a:ln>
        </p:spPr>
      </p:sp>
      <p:sp>
        <p:nvSpPr>
          <p:cNvPr id="32771" name="Rectangle 2"/>
          <p:cNvSpPr>
            <a:spLocks noGrp="1" noChangeArrowheads="1"/>
          </p:cNvSpPr>
          <p:nvPr>
            <p:ph type="body" idx="1"/>
          </p:nvPr>
        </p:nvSpPr>
        <p:spPr bwMode="auto">
          <a:noFill/>
        </p:spPr>
        <p:txBody>
          <a:bodyPr wrap="none" numCol="1" anchor="ctr" anchorCtr="0" compatLnSpc="1">
            <a:prstTxWarp prst="textNoShape">
              <a:avLst/>
            </a:prstTxWarp>
          </a:bodyPr>
          <a:lstStyle/>
          <a:p>
            <a:endParaRPr lang="en-CA"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
          <p:cNvSpPr>
            <a:spLocks noGrp="1" noRot="1" noChangeAspect="1" noChangeArrowheads="1" noTextEdit="1"/>
          </p:cNvSpPr>
          <p:nvPr>
            <p:ph type="sldImg"/>
          </p:nvPr>
        </p:nvSpPr>
        <p:spPr bwMode="auto">
          <a:xfrm>
            <a:off x="1143000" y="693738"/>
            <a:ext cx="4570413" cy="3429000"/>
          </a:xfrm>
          <a:solidFill>
            <a:srgbClr val="FFFFFF"/>
          </a:solidFill>
          <a:ln>
            <a:solidFill>
              <a:srgbClr val="000000"/>
            </a:solidFill>
            <a:miter lim="800000"/>
            <a:headEnd/>
            <a:tailEnd/>
          </a:ln>
        </p:spPr>
      </p:sp>
      <p:sp>
        <p:nvSpPr>
          <p:cNvPr id="34819" name="Rectangle 2"/>
          <p:cNvSpPr>
            <a:spLocks noGrp="1" noChangeArrowheads="1"/>
          </p:cNvSpPr>
          <p:nvPr>
            <p:ph type="body" idx="1"/>
          </p:nvPr>
        </p:nvSpPr>
        <p:spPr bwMode="auto">
          <a:noFill/>
        </p:spPr>
        <p:txBody>
          <a:bodyPr wrap="none" numCol="1" anchor="ctr" anchorCtr="0" compatLnSpc="1">
            <a:prstTxWarp prst="textNoShape">
              <a:avLst/>
            </a:prstTxWarp>
          </a:bodyPr>
          <a:lstStyle/>
          <a:p>
            <a:endParaRPr lang="en-CA"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1"/>
          <p:cNvSpPr>
            <a:spLocks noGrp="1" noRot="1" noChangeAspect="1" noChangeArrowheads="1" noTextEdit="1"/>
          </p:cNvSpPr>
          <p:nvPr>
            <p:ph type="sldImg"/>
          </p:nvPr>
        </p:nvSpPr>
        <p:spPr bwMode="auto">
          <a:xfrm>
            <a:off x="1143000" y="693738"/>
            <a:ext cx="4570413" cy="3429000"/>
          </a:xfrm>
          <a:solidFill>
            <a:srgbClr val="FFFFFF"/>
          </a:solidFill>
          <a:ln>
            <a:solidFill>
              <a:srgbClr val="000000"/>
            </a:solidFill>
            <a:miter lim="800000"/>
            <a:headEnd/>
            <a:tailEnd/>
          </a:ln>
        </p:spPr>
      </p:sp>
      <p:sp>
        <p:nvSpPr>
          <p:cNvPr id="98307"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en-CA"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4650" tIns="47324" rIns="94650" bIns="47324" anchor="b"/>
          <a:lstStyle/>
          <a:p>
            <a:pPr algn="r" defTabSz="946333"/>
            <a:fld id="{2D3FDCA0-04BE-4972-A0C1-C48AADFD045F}" type="slidenum">
              <a:rPr lang="en-CA" sz="1200"/>
              <a:pPr algn="r" defTabSz="946333"/>
              <a:t>64</a:t>
            </a:fld>
            <a:endParaRPr lang="en-CA"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noFill/>
        </p:spPr>
        <p:txBody>
          <a:bodyPr/>
          <a:lstStyle/>
          <a:p>
            <a:pPr eaLnBrk="1" hangingPunct="1"/>
            <a:endParaRPr lang="en-CA" sz="1600" dirty="0" smtClean="0">
              <a:latin typeface="Arial Black"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4650" tIns="47324" rIns="94650" bIns="47324" anchor="b"/>
          <a:lstStyle/>
          <a:p>
            <a:pPr algn="r" defTabSz="946333"/>
            <a:fld id="{2D3FDCA0-04BE-4972-A0C1-C48AADFD045F}" type="slidenum">
              <a:rPr lang="en-CA" sz="1200"/>
              <a:pPr algn="r" defTabSz="946333"/>
              <a:t>7</a:t>
            </a:fld>
            <a:endParaRPr lang="en-CA"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noFill/>
        </p:spPr>
        <p:txBody>
          <a:bodyPr/>
          <a:lstStyle/>
          <a:p>
            <a:pPr eaLnBrk="1" hangingPunct="1"/>
            <a:endParaRPr lang="en-CA" sz="1600" dirty="0" smtClean="0">
              <a:latin typeface="Arial Black"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4650" tIns="47324" rIns="94650" bIns="47324" anchor="b"/>
          <a:lstStyle/>
          <a:p>
            <a:pPr algn="r" defTabSz="946333"/>
            <a:fld id="{2D3FDCA0-04BE-4972-A0C1-C48AADFD045F}" type="slidenum">
              <a:rPr lang="en-CA" sz="1200"/>
              <a:pPr algn="r" defTabSz="946333"/>
              <a:t>8</a:t>
            </a:fld>
            <a:endParaRPr lang="en-CA"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noFill/>
        </p:spPr>
        <p:txBody>
          <a:bodyPr/>
          <a:lstStyle/>
          <a:p>
            <a:pPr eaLnBrk="1" hangingPunct="1"/>
            <a:endParaRPr lang="en-CA" sz="1600" dirty="0" smtClean="0">
              <a:latin typeface="Arial Black"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4650" tIns="47324" rIns="94650" bIns="47324" anchor="b"/>
          <a:lstStyle/>
          <a:p>
            <a:pPr algn="r" defTabSz="946333"/>
            <a:fld id="{2D3FDCA0-04BE-4972-A0C1-C48AADFD045F}" type="slidenum">
              <a:rPr lang="en-CA" sz="1200"/>
              <a:pPr algn="r" defTabSz="946333"/>
              <a:t>9</a:t>
            </a:fld>
            <a:endParaRPr lang="en-CA"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noFill/>
        </p:spPr>
        <p:txBody>
          <a:bodyPr/>
          <a:lstStyle/>
          <a:p>
            <a:pPr eaLnBrk="1" hangingPunct="1"/>
            <a:endParaRPr lang="en-CA" sz="1600" dirty="0" smtClean="0">
              <a:latin typeface="Arial Black"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4650" tIns="47324" rIns="94650" bIns="47324" anchor="b"/>
          <a:lstStyle/>
          <a:p>
            <a:pPr algn="r" defTabSz="946333"/>
            <a:fld id="{2D3FDCA0-04BE-4972-A0C1-C48AADFD045F}" type="slidenum">
              <a:rPr lang="en-CA" sz="1200"/>
              <a:pPr algn="r" defTabSz="946333"/>
              <a:t>12</a:t>
            </a:fld>
            <a:endParaRPr lang="en-CA"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noFill/>
        </p:spPr>
        <p:txBody>
          <a:bodyPr/>
          <a:lstStyle/>
          <a:p>
            <a:pPr eaLnBrk="1" hangingPunct="1"/>
            <a:endParaRPr lang="en-CA" sz="1600" dirty="0" smtClean="0">
              <a:latin typeface="Arial Black"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0" name="Rectangle 3"/>
          <p:cNvSpPr>
            <a:spLocks noGrp="1" noChangeArrowheads="1"/>
          </p:cNvSpPr>
          <p:nvPr>
            <p:ph type="body" idx="1"/>
          </p:nvPr>
        </p:nvSpPr>
        <p:spPr bwMode="auto">
          <a:noFill/>
        </p:spPr>
        <p:txBody>
          <a:bodyPr/>
          <a:lstStyle/>
          <a:p>
            <a:r>
              <a:rPr lang="en-US" sz="1000" baseline="0" dirty="0" smtClean="0">
                <a:latin typeface="Arial Black" pitchFamily="34" charset="0"/>
              </a:rPr>
              <a:t>The curriculum </a:t>
            </a:r>
            <a:r>
              <a:rPr lang="en-US" sz="1000" dirty="0" smtClean="0">
                <a:latin typeface="Arial Black" pitchFamily="34" charset="0"/>
              </a:rPr>
              <a:t>specifically</a:t>
            </a:r>
            <a:r>
              <a:rPr lang="en-US" sz="1000" baseline="0" dirty="0" smtClean="0">
                <a:latin typeface="Arial Black" pitchFamily="34" charset="0"/>
              </a:rPr>
              <a:t> outlined the scientific investigation skills and created a strand A which highlights the importance of these skills to every strand in every science course.  Although this is shown as a separate unit in the curriculum documents it is meant to be woven throughout all the strands in the course.</a:t>
            </a:r>
          </a:p>
          <a:p>
            <a:endParaRPr lang="en-US" sz="1000" baseline="0" dirty="0" smtClean="0">
              <a:latin typeface="Arial Black" pitchFamily="34" charset="0"/>
            </a:endParaRPr>
          </a:p>
          <a:p>
            <a:r>
              <a:rPr lang="en-US" sz="1000" baseline="0" dirty="0" smtClean="0">
                <a:latin typeface="Arial Black" pitchFamily="34" charset="0"/>
              </a:rPr>
              <a:t>This graphic shows the skills highlighted in strand A.</a:t>
            </a:r>
          </a:p>
          <a:p>
            <a:endParaRPr lang="en-US" sz="1000" baseline="0" dirty="0" smtClean="0">
              <a:latin typeface="Arial Black" pitchFamily="34" charset="0"/>
            </a:endParaRPr>
          </a:p>
          <a:p>
            <a:r>
              <a:rPr lang="en-US" sz="1000" baseline="0" dirty="0" smtClean="0">
                <a:latin typeface="Arial Black" pitchFamily="34" charset="0"/>
              </a:rPr>
              <a:t>Most teachers are very good at having students perform/record experiments – typically manifested as a cookie cutter lab.  They also have students analyze/interpret by having them answer questions at the end of the lab that sometimes get them to think critically but often do not.  And finally they have them communicate their findings by writing a lab report – not ideal – many other ways to communicate – but unfortunately not the focus of today’s workshop.</a:t>
            </a:r>
          </a:p>
          <a:p>
            <a:endParaRPr lang="en-US" sz="1000" baseline="0" dirty="0" smtClean="0">
              <a:latin typeface="Arial Black" pitchFamily="34" charset="0"/>
            </a:endParaRPr>
          </a:p>
          <a:p>
            <a:r>
              <a:rPr lang="en-US" sz="1000" baseline="0" dirty="0" smtClean="0">
                <a:latin typeface="Arial Black" pitchFamily="34" charset="0"/>
              </a:rPr>
              <a:t>In the next few slides we will look at how teachers approach these skills…</a:t>
            </a:r>
          </a:p>
          <a:p>
            <a:endParaRPr lang="en-US" sz="1000" dirty="0" smtClean="0">
              <a:latin typeface="Arial Black" pitchFamily="34" charset="0"/>
            </a:endParaRPr>
          </a:p>
          <a:p>
            <a:endParaRPr lang="en-US" sz="1000" dirty="0" smtClean="0">
              <a:latin typeface="Arial Black"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4637" tIns="47317" rIns="94637" bIns="47317" anchor="b"/>
          <a:lstStyle/>
          <a:p>
            <a:pPr algn="r" defTabSz="946333"/>
            <a:fld id="{D822739A-6BC1-47F2-B749-7A02B59808E1}" type="slidenum">
              <a:rPr lang="en-CA" sz="1200"/>
              <a:pPr algn="r" defTabSz="946333"/>
              <a:t>14</a:t>
            </a:fld>
            <a:endParaRPr lang="en-CA" sz="1200" dirty="0"/>
          </a:p>
        </p:txBody>
      </p:sp>
      <p:sp>
        <p:nvSpPr>
          <p:cNvPr id="34818" name="Rectangle 2"/>
          <p:cNvSpPr>
            <a:spLocks noGrp="1" noRot="1" noChangeAspect="1" noChangeArrowheads="1" noTextEdit="1"/>
          </p:cNvSpPr>
          <p:nvPr>
            <p:ph type="sldImg"/>
          </p:nvPr>
        </p:nvSpPr>
        <p:spPr bwMode="auto">
          <a:xfrm>
            <a:off x="1143000" y="0"/>
            <a:ext cx="4572000" cy="3429000"/>
          </a:xfrm>
          <a:noFill/>
          <a:ln>
            <a:solidFill>
              <a:srgbClr val="000000"/>
            </a:solidFill>
            <a:miter lim="800000"/>
            <a:headEnd/>
            <a:tailEnd/>
          </a:ln>
        </p:spPr>
      </p:sp>
      <p:sp>
        <p:nvSpPr>
          <p:cNvPr id="34819" name="Rectangle 3"/>
          <p:cNvSpPr>
            <a:spLocks noGrp="1" noChangeArrowheads="1"/>
          </p:cNvSpPr>
          <p:nvPr>
            <p:ph type="body" idx="1"/>
          </p:nvPr>
        </p:nvSpPr>
        <p:spPr bwMode="auto">
          <a:xfrm>
            <a:off x="685800" y="3564734"/>
            <a:ext cx="5486400" cy="4893466"/>
          </a:xfrm>
          <a:noFill/>
        </p:spPr>
        <p:txBody>
          <a:bodyPr lIns="94637" tIns="47317" rIns="94637" bIns="47317"/>
          <a:lstStyle/>
          <a:p>
            <a:r>
              <a:rPr lang="en-US" sz="1000" dirty="0" smtClean="0">
                <a:latin typeface="Arial Black" pitchFamily="34" charset="0"/>
              </a:rPr>
              <a:t>Most teachers find themselves in the structured to the guided categories of investigation.</a:t>
            </a:r>
          </a:p>
          <a:p>
            <a:r>
              <a:rPr lang="en-US" sz="1000" dirty="0" smtClean="0">
                <a:latin typeface="Arial Black" pitchFamily="34" charset="0"/>
              </a:rPr>
              <a:t>Each type of investigation has it’s benefits…</a:t>
            </a:r>
          </a:p>
          <a:p>
            <a:r>
              <a:rPr lang="en-US" sz="1000" dirty="0" smtClean="0">
                <a:latin typeface="Arial Black" pitchFamily="34" charset="0"/>
              </a:rPr>
              <a:t>	- demo – when materials are scarce, materials are dangerous</a:t>
            </a:r>
          </a:p>
          <a:p>
            <a:r>
              <a:rPr lang="en-US" sz="1000" dirty="0" smtClean="0">
                <a:latin typeface="Arial Black" pitchFamily="34" charset="0"/>
              </a:rPr>
              <a:t>	- structured – when students are learning a technique – e.g. </a:t>
            </a:r>
            <a:r>
              <a:rPr lang="en-US" sz="1000" dirty="0" err="1" smtClean="0">
                <a:latin typeface="Arial Black" pitchFamily="34" charset="0"/>
              </a:rPr>
              <a:t>micropipetting</a:t>
            </a:r>
            <a:r>
              <a:rPr lang="en-US" sz="1000" dirty="0" smtClean="0">
                <a:latin typeface="Arial Black" pitchFamily="34" charset="0"/>
              </a:rPr>
              <a:t>, titration, gel electrophoresis etc.</a:t>
            </a:r>
          </a:p>
          <a:p>
            <a:r>
              <a:rPr lang="en-US" sz="1000" dirty="0" smtClean="0">
                <a:latin typeface="Arial Black" pitchFamily="34" charset="0"/>
              </a:rPr>
              <a:t>	- guided – when teacher wants students to investigate a specific question</a:t>
            </a:r>
          </a:p>
          <a:p>
            <a:r>
              <a:rPr lang="en-US" sz="1000" dirty="0" smtClean="0">
                <a:latin typeface="Arial Black" pitchFamily="34" charset="0"/>
              </a:rPr>
              <a:t>	- self-directed – true self-directed investigation is science fair, however smarter science framework allows for self-directed inquiry within the 			context of the topic you are studying</a:t>
            </a:r>
          </a:p>
          <a:p>
            <a:r>
              <a:rPr lang="en-US" sz="1000" dirty="0" smtClean="0">
                <a:latin typeface="Arial Black" pitchFamily="34" charset="0"/>
              </a:rPr>
              <a:t>Not all investigations will cover all of the skills from start to finish. It is important to expose students to different types of investigations depending on their skills, the available resources, and safety considerations – so each of these stages of investigation have a place within our science curriculum. </a:t>
            </a:r>
          </a:p>
          <a:p>
            <a:r>
              <a:rPr lang="en-US" sz="1000" dirty="0" smtClean="0">
                <a:latin typeface="Arial Black" pitchFamily="34" charset="0"/>
              </a:rPr>
              <a:t>Having one self-directed investigation that is carried out from start to finish established for each strand gives students good practice with all skills in the scientific investigative skills strand of the curriculum. This is where we will be focusing today…</a:t>
            </a:r>
          </a:p>
          <a:p>
            <a:endParaRPr lang="en-US" sz="1000" dirty="0" smtClean="0">
              <a:latin typeface="Arial Black"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
          <p:cNvSpPr>
            <a:spLocks noGrp="1" noRot="1" noChangeAspect="1" noChangeArrowheads="1" noTextEdit="1"/>
          </p:cNvSpPr>
          <p:nvPr>
            <p:ph type="sldImg"/>
          </p:nvPr>
        </p:nvSpPr>
        <p:spPr bwMode="auto">
          <a:xfrm>
            <a:off x="1143000" y="693738"/>
            <a:ext cx="4570413" cy="3429000"/>
          </a:xfrm>
          <a:solidFill>
            <a:srgbClr val="FFFFFF"/>
          </a:solidFill>
          <a:ln>
            <a:solidFill>
              <a:srgbClr val="000000"/>
            </a:solidFill>
            <a:miter lim="800000"/>
            <a:headEnd/>
            <a:tailEnd/>
          </a:ln>
        </p:spPr>
      </p:sp>
      <p:sp>
        <p:nvSpPr>
          <p:cNvPr id="30723" name="Rectangle 2"/>
          <p:cNvSpPr>
            <a:spLocks noGrp="1" noChangeArrowheads="1"/>
          </p:cNvSpPr>
          <p:nvPr>
            <p:ph type="body" idx="1"/>
          </p:nvPr>
        </p:nvSpPr>
        <p:spPr bwMode="auto">
          <a:noFill/>
        </p:spPr>
        <p:txBody>
          <a:bodyPr wrap="none" numCol="1" anchor="ctr" anchorCtr="0" compatLnSpc="1">
            <a:prstTxWarp prst="textNoShape">
              <a:avLst/>
            </a:prstTxWarp>
          </a:bodyPr>
          <a:lstStyle/>
          <a:p>
            <a:endParaRPr lang="en-C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1"/>
          <p:cNvSpPr>
            <a:spLocks noGrp="1" noRot="1" noChangeAspect="1" noChangeArrowheads="1" noTextEdit="1"/>
          </p:cNvSpPr>
          <p:nvPr>
            <p:ph type="sldImg"/>
          </p:nvPr>
        </p:nvSpPr>
        <p:spPr bwMode="auto">
          <a:xfrm>
            <a:off x="1143000" y="693738"/>
            <a:ext cx="4570413" cy="3429000"/>
          </a:xfrm>
          <a:solidFill>
            <a:srgbClr val="FFFFFF"/>
          </a:solidFill>
          <a:ln>
            <a:solidFill>
              <a:srgbClr val="000000"/>
            </a:solidFill>
            <a:miter lim="800000"/>
            <a:headEnd/>
            <a:tailEnd/>
          </a:ln>
        </p:spPr>
      </p:sp>
      <p:sp>
        <p:nvSpPr>
          <p:cNvPr id="31747" name="Rectangle 2"/>
          <p:cNvSpPr>
            <a:spLocks noGrp="1" noChangeArrowheads="1"/>
          </p:cNvSpPr>
          <p:nvPr>
            <p:ph type="body" idx="1"/>
          </p:nvPr>
        </p:nvSpPr>
        <p:spPr bwMode="auto">
          <a:noFill/>
        </p:spPr>
        <p:txBody>
          <a:bodyPr wrap="none" numCol="1" anchor="ctr" anchorCtr="0" compatLnSpc="1">
            <a:prstTxWarp prst="textNoShape">
              <a:avLst/>
            </a:prstTxWarp>
          </a:bodyPr>
          <a:lstStyle/>
          <a:p>
            <a:endParaRPr lang="en-C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w="9525">
                <a:noFill/>
                <a:round/>
                <a:headEnd/>
                <a:tailEnd/>
              </a:ln>
            </p:spPr>
            <p:txBody>
              <a:bodyPr/>
              <a:lstStyle/>
              <a:p>
                <a:pPr eaLnBrk="0" hangingPunct="0">
                  <a:defRPr/>
                </a:pPr>
                <a:endParaRPr lang="en-U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p>
          </p:txBody>
        </p:sp>
      </p:grpSp>
      <p:sp>
        <p:nvSpPr>
          <p:cNvPr id="40971" name="Rectangle 11"/>
          <p:cNvSpPr>
            <a:spLocks noGrp="1" noChangeArrowheads="1"/>
          </p:cNvSpPr>
          <p:nvPr>
            <p:ph type="ctrTitle" sz="quarter"/>
          </p:nvPr>
        </p:nvSpPr>
        <p:spPr>
          <a:xfrm>
            <a:off x="685800" y="1736725"/>
            <a:ext cx="7772400" cy="1920875"/>
          </a:xfrm>
        </p:spPr>
        <p:txBody>
          <a:bodyPr/>
          <a:lstStyle>
            <a:lvl1pPr>
              <a:defRPr sz="6000">
                <a:solidFill>
                  <a:srgbClr val="F6DB3C"/>
                </a:solidFill>
                <a:latin typeface="Arial" pitchFamily="34" charset="0"/>
                <a:cs typeface="Arial" pitchFamily="34" charset="0"/>
              </a:defRPr>
            </a:lvl1pPr>
          </a:lstStyle>
          <a:p>
            <a:r>
              <a:rPr lang="en-US" dirty="0"/>
              <a:t>Click to edit Master title style</a:t>
            </a:r>
          </a:p>
        </p:txBody>
      </p:sp>
      <p:sp>
        <p:nvSpPr>
          <p:cNvPr id="4097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atin typeface="Arial" pitchFamily="34" charset="0"/>
                <a:cs typeface="Arial" pitchFamily="34" charset="0"/>
              </a:defRPr>
            </a:lvl1pPr>
          </a:lstStyle>
          <a:p>
            <a:r>
              <a:rPr lang="en-US" dirty="0"/>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fld id="{CFAAB016-58DE-491A-9B70-C609257EC11F}" type="datetimeFigureOut">
              <a:rPr lang="en-US"/>
              <a:pPr>
                <a:defRPr/>
              </a:pPr>
              <a:t>11/18/2013</a:t>
            </a:fld>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7EE20DDE-A546-4682-BFF0-B6FF1391F8B9}" type="slidenum">
              <a:rPr lang="en-US"/>
              <a:pPr>
                <a:defRPr/>
              </a:pPr>
              <a:t>‹#›</a:t>
            </a:fld>
            <a:endParaRPr lang="en-US"/>
          </a:p>
        </p:txBody>
      </p:sp>
    </p:spTree>
  </p:cSld>
  <p:clrMapOvr>
    <a:masterClrMapping/>
  </p:clrMapOvr>
  <p:transition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2007219E-A8C4-42CF-A76C-A9A8057244DE}" type="datetimeFigureOut">
              <a:rPr lang="en-US"/>
              <a:pPr>
                <a:defRPr/>
              </a:pPr>
              <a:t>11/18/2013</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DD2FB80-BF7F-418F-AB4B-0F61FA5A383F}"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FAB2191B-5CE3-4585-9D17-43DB79E80F1B}" type="datetimeFigureOut">
              <a:rPr lang="en-US"/>
              <a:pPr>
                <a:defRPr/>
              </a:pPr>
              <a:t>11/18/2013</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74228D03-E24F-4B89-AEF6-99FF5F441CD9}"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8298"/>
            <a:ext cx="9144000" cy="1143000"/>
          </a:xfrm>
          <a:noFill/>
        </p:spPr>
        <p:txBody>
          <a:bodyPr/>
          <a:lstStyle>
            <a:lvl1pPr>
              <a:defRPr>
                <a:solidFill>
                  <a:srgbClr val="F6DB3C"/>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228726"/>
            <a:ext cx="8229600" cy="4897438"/>
          </a:xfrm>
        </p:spPr>
        <p:txBody>
          <a:bodyPr/>
          <a:lstStyle>
            <a:lvl1pPr>
              <a:defRPr b="1">
                <a:latin typeface="Arial" pitchFamily="34" charset="0"/>
                <a:cs typeface="Arial" pitchFamily="34" charset="0"/>
              </a:defRPr>
            </a:lvl1pPr>
            <a:lvl2pPr>
              <a:defRPr b="1">
                <a:latin typeface="Arial" pitchFamily="34" charset="0"/>
                <a:cs typeface="Arial" pitchFamily="34" charset="0"/>
              </a:defRPr>
            </a:lvl2pPr>
            <a:lvl3pPr>
              <a:defRPr b="1">
                <a:latin typeface="Arial" pitchFamily="34" charset="0"/>
                <a:cs typeface="Arial" pitchFamily="34" charset="0"/>
              </a:defRPr>
            </a:lvl3pPr>
            <a:lvl4pPr>
              <a:defRPr b="1">
                <a:latin typeface="Arial" pitchFamily="34" charset="0"/>
                <a:cs typeface="Arial" pitchFamily="34" charset="0"/>
              </a:defRPr>
            </a:lvl4pPr>
            <a:lvl5pPr>
              <a:defRPr b="1">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2"/>
          <p:cNvSpPr>
            <a:spLocks noGrp="1" noChangeArrowheads="1"/>
          </p:cNvSpPr>
          <p:nvPr>
            <p:ph type="dt" sz="half" idx="10"/>
          </p:nvPr>
        </p:nvSpPr>
        <p:spPr>
          <a:ln/>
        </p:spPr>
        <p:txBody>
          <a:bodyPr/>
          <a:lstStyle>
            <a:lvl1pPr>
              <a:defRPr/>
            </a:lvl1pPr>
          </a:lstStyle>
          <a:p>
            <a:pPr>
              <a:defRPr/>
            </a:pPr>
            <a:fld id="{C3B375C9-D231-4742-B7C4-D3B1EB838BEF}" type="datetimeFigureOut">
              <a:rPr lang="en-US"/>
              <a:pPr>
                <a:defRPr/>
              </a:pPr>
              <a:t>11/18/2013</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C820A2E5-3F4D-481C-9566-8D84DB4486A6}"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96210ADC-0B25-4892-B5C2-40BF6B0D6931}" type="datetimeFigureOut">
              <a:rPr lang="en-US"/>
              <a:pPr>
                <a:defRPr/>
              </a:pPr>
              <a:t>11/18/2013</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BA0BCD7C-E086-4D96-8295-0F16B9BB8399}"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7176"/>
            <a:ext cx="9144000"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8629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8629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73FC32E9-FF7A-4847-BD5C-741FE6D61523}" type="datetimeFigureOut">
              <a:rPr lang="en-US"/>
              <a:pPr>
                <a:defRPr/>
              </a:pPr>
              <a:t>11/18/2013</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FADA087F-AE5D-4FA3-BEE9-6737636937B6}"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fld id="{652520D5-C784-4980-AB4A-A8037628CED9}" type="datetimeFigureOut">
              <a:rPr lang="en-US"/>
              <a:pPr>
                <a:defRPr/>
              </a:pPr>
              <a:t>11/18/2013</a:t>
            </a:fld>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7D3FB106-81ED-488C-99AA-AE0629EB27EA}"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9126538" cy="1143000"/>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Rectangle 2"/>
          <p:cNvSpPr>
            <a:spLocks noGrp="1" noChangeArrowheads="1"/>
          </p:cNvSpPr>
          <p:nvPr>
            <p:ph type="dt" sz="half" idx="10"/>
          </p:nvPr>
        </p:nvSpPr>
        <p:spPr>
          <a:ln/>
        </p:spPr>
        <p:txBody>
          <a:bodyPr/>
          <a:lstStyle>
            <a:lvl1pPr>
              <a:defRPr/>
            </a:lvl1pPr>
          </a:lstStyle>
          <a:p>
            <a:pPr>
              <a:defRPr/>
            </a:pPr>
            <a:fld id="{8AB122F6-0502-4384-BE95-DA6360808AD3}" type="datetimeFigureOut">
              <a:rPr lang="en-US"/>
              <a:pPr>
                <a:defRPr/>
              </a:pPr>
              <a:t>11/18/2013</a:t>
            </a:fld>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44AD9A15-191F-4A34-B9B2-7431567A9D0E}"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6B1DCE8E-7854-49BA-8049-E55835F583B4}" type="datetimeFigureOut">
              <a:rPr lang="en-US"/>
              <a:pPr>
                <a:defRPr/>
              </a:pPr>
              <a:t>11/18/2013</a:t>
            </a:fld>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FD296643-BD77-4060-87DB-218BD08427B9}"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5B0157C7-2455-41DB-B88B-09A3C40A29D7}" type="datetimeFigureOut">
              <a:rPr lang="en-US"/>
              <a:pPr>
                <a:defRPr/>
              </a:pPr>
              <a:t>11/18/2013</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F172A0F8-5A87-4FC9-9079-85BA88068435}"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707B8E25-7EF1-476B-8F3D-94AAB57BFCB8}" type="datetimeFigureOut">
              <a:rPr lang="en-US"/>
              <a:pPr>
                <a:defRPr/>
              </a:pPr>
              <a:t>11/18/2013</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7EABBCBA-6E69-4AD9-8AAE-FB7E85A0F7E7}"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B16B4707-45B1-44C2-BE7D-D184A7D0D669}" type="datetimeFigureOut">
              <a:rPr lang="en-US"/>
              <a:pPr>
                <a:defRPr/>
              </a:pPr>
              <a:t>11/18/2013</a:t>
            </a:fld>
            <a:endParaRPr lang="en-US"/>
          </a:p>
        </p:txBody>
      </p:sp>
      <p:sp>
        <p:nvSpPr>
          <p:cNvPr id="3993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856AEFCC-4177-4A3E-87D5-7BFB82233ADD}"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3994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p>
            </p:txBody>
          </p:sp>
          <p:sp>
            <p:nvSpPr>
              <p:cNvPr id="3994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p>
            </p:txBody>
          </p:sp>
          <p:sp>
            <p:nvSpPr>
              <p:cNvPr id="3994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w="9525">
                <a:noFill/>
                <a:round/>
                <a:headEnd/>
                <a:tailEnd/>
              </a:ln>
            </p:spPr>
            <p:txBody>
              <a:bodyPr/>
              <a:lstStyle/>
              <a:p>
                <a:pPr eaLnBrk="0" hangingPunct="0">
                  <a:defRPr/>
                </a:pPr>
                <a:endParaRPr lang="en-US"/>
              </a:p>
            </p:txBody>
          </p:sp>
          <p:sp>
            <p:nvSpPr>
              <p:cNvPr id="3994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p>
            </p:txBody>
          </p:sp>
        </p:grpSp>
        <p:sp>
          <p:nvSpPr>
            <p:cNvPr id="3994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p>
          </p:txBody>
        </p:sp>
        <p:sp>
          <p:nvSpPr>
            <p:cNvPr id="103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p>
          </p:txBody>
        </p:sp>
      </p:grpSp>
      <p:sp>
        <p:nvSpPr>
          <p:cNvPr id="39949" name="Rectangle 13"/>
          <p:cNvSpPr>
            <a:spLocks noGrp="1" noRot="1" noChangeArrowheads="1"/>
          </p:cNvSpPr>
          <p:nvPr>
            <p:ph type="title"/>
          </p:nvPr>
        </p:nvSpPr>
        <p:spPr bwMode="auto">
          <a:xfrm>
            <a:off x="0" y="0"/>
            <a:ext cx="91265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3995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39951" name="Rectangle 15"/>
          <p:cNvSpPr>
            <a:spLocks noGrp="1" noChangeArrowheads="1"/>
          </p:cNvSpPr>
          <p:nvPr>
            <p:ph type="body" idx="1"/>
          </p:nvPr>
        </p:nvSpPr>
        <p:spPr bwMode="auto">
          <a:xfrm>
            <a:off x="457200" y="1241425"/>
            <a:ext cx="8229600" cy="48847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2" tx1="lt1" bg2="dk1" tx2="lt2" accent1="accent1" accent2="accent2" accent3="accent3" accent4="accent4" accent5="accent5" accent6="accent6" hlink="hlink" folHlink="folHlink"/>
  <p:sldLayoutIdLst>
    <p:sldLayoutId id="2147483669"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ransition advClick="0">
    <p:fade/>
  </p:transition>
  <p:timing>
    <p:tnLst>
      <p:par>
        <p:cTn id="1" dur="indefinite" restart="never" nodeType="tmRoot"/>
      </p:par>
    </p:tnLst>
  </p:timing>
  <p:txStyles>
    <p:titleStyle>
      <a:lvl1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pitchFamily="34" charset="0"/>
          <a:ea typeface="+mj-ea"/>
          <a:cs typeface="Arial" pitchFamily="34" charset="0"/>
        </a:defRPr>
      </a:lvl1pPr>
      <a:lvl2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b="1">
          <a:solidFill>
            <a:schemeClr val="tx1"/>
          </a:solidFill>
          <a:effectLst>
            <a:outerShdw blurRad="38100" dist="38100" dir="2700000" algn="tl">
              <a:srgbClr val="000000"/>
            </a:outerShdw>
          </a:effectLst>
          <a:latin typeface="Arial" pitchFamily="34" charset="0"/>
          <a:ea typeface="+mn-ea"/>
          <a:cs typeface="Arial" pitchFamily="34" charset="0"/>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b="1">
          <a:solidFill>
            <a:schemeClr val="tx1"/>
          </a:solidFill>
          <a:effectLst>
            <a:outerShdw blurRad="38100" dist="38100" dir="2700000" algn="tl">
              <a:srgbClr val="000000"/>
            </a:outerShdw>
          </a:effectLst>
          <a:latin typeface="Arial" pitchFamily="34" charset="0"/>
          <a:cs typeface="Arial" pitchFamily="34" charset="0"/>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b="1">
          <a:solidFill>
            <a:schemeClr val="tx1"/>
          </a:solidFill>
          <a:effectLst>
            <a:outerShdw blurRad="38100" dist="38100" dir="2700000" algn="tl">
              <a:srgbClr val="000000"/>
            </a:outerShdw>
          </a:effectLst>
          <a:latin typeface="Arial" pitchFamily="34" charset="0"/>
          <a:cs typeface="Arial" pitchFamily="34" charset="0"/>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hyperlink" Target="https://drive.google.com/file/d/0B-mYrYeHyiRXVXJpOVpVQXNqOVk/edit?usp=sharing" TargetMode="External"/><Relationship Id="rId2" Type="http://schemas.openxmlformats.org/officeDocument/2006/relationships/hyperlink" Target="https://drive.google.com/file/d/0B-mYrYeHyiRXNWNaWmtzTjRlOHc/edit?usp=sharing"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hyperlink" Target="https://docs.google.com/document/d/1ji9gDDow1rBwhHJqRzg-pKZL5-Ja6FzQxDhyquZvpbc/edit?usp=sharing" TargetMode="Externa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hyperlink" Target="https://drive.google.com/a/tdsb.on.ca/file/d/0B-mYrYeHyiRXOGQxRi15R280OHM/edit?usp=sharing" TargetMode="External"/><Relationship Id="rId2" Type="http://schemas.openxmlformats.org/officeDocument/2006/relationships/hyperlink" Target="https://drive.google.com/file/d/0B-mYrYeHyiRXd0w2OEh1cFhoRjA/edit?usp=sharing" TargetMode="Externa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t>Why Inquiry?</a:t>
            </a:r>
            <a:endParaRPr lang="en-US" dirty="0"/>
          </a:p>
        </p:txBody>
      </p:sp>
      <p:sp>
        <p:nvSpPr>
          <p:cNvPr id="3" name="Subtitle 2"/>
          <p:cNvSpPr>
            <a:spLocks noGrp="1"/>
          </p:cNvSpPr>
          <p:nvPr>
            <p:ph type="subTitle" sz="quarter" idx="1"/>
          </p:nvPr>
        </p:nvSpPr>
        <p:spPr/>
        <p:txBody>
          <a:bodyPr/>
          <a:lstStyle/>
          <a:p>
            <a:endParaRPr lang="en-US"/>
          </a:p>
        </p:txBody>
      </p:sp>
    </p:spTree>
  </p:cSld>
  <p:clrMapOvr>
    <a:masterClrMapping/>
  </p:clrMapOvr>
  <p:transition advClick="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But what about curriculum?</a:t>
            </a:r>
            <a:endParaRPr lang="en-US" dirty="0"/>
          </a:p>
        </p:txBody>
      </p:sp>
      <p:sp>
        <p:nvSpPr>
          <p:cNvPr id="5" name="Rectangle 3"/>
          <p:cNvSpPr txBox="1">
            <a:spLocks noChangeArrowheads="1"/>
          </p:cNvSpPr>
          <p:nvPr/>
        </p:nvSpPr>
        <p:spPr bwMode="auto">
          <a:xfrm>
            <a:off x="653142" y="1137013"/>
            <a:ext cx="7850778"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r>
              <a:rPr lang="en-US" sz="3600" b="1" kern="0" dirty="0" smtClean="0">
                <a:latin typeface="Arial" pitchFamily="34" charset="0"/>
                <a:cs typeface="Arial" pitchFamily="34" charset="0"/>
              </a:rPr>
              <a:t>Identify the </a:t>
            </a:r>
          </a:p>
          <a:p>
            <a:pPr algn="ctr" eaLnBrk="1" hangingPunct="1">
              <a:spcBef>
                <a:spcPct val="20000"/>
              </a:spcBef>
              <a:buClr>
                <a:schemeClr val="hlink"/>
              </a:buClr>
              <a:buSzPct val="70000"/>
              <a:defRPr/>
            </a:pPr>
            <a:r>
              <a:rPr lang="en-US" sz="3600" b="1" kern="0" dirty="0" smtClean="0">
                <a:latin typeface="Arial" pitchFamily="34" charset="0"/>
                <a:cs typeface="Arial" pitchFamily="34" charset="0"/>
              </a:rPr>
              <a:t>“Big Ideas”</a:t>
            </a:r>
          </a:p>
          <a:p>
            <a:pPr algn="ctr" eaLnBrk="1" hangingPunct="1">
              <a:spcBef>
                <a:spcPct val="20000"/>
              </a:spcBef>
              <a:buClr>
                <a:schemeClr val="hlink"/>
              </a:buClr>
              <a:buSzPct val="70000"/>
              <a:defRPr/>
            </a:pPr>
            <a:r>
              <a:rPr lang="en-US" sz="3600" b="1" kern="0" dirty="0" smtClean="0">
                <a:latin typeface="Arial" pitchFamily="34" charset="0"/>
                <a:cs typeface="Arial" pitchFamily="34" charset="0"/>
              </a:rPr>
              <a:t>(from Gr. 9 ecology)</a:t>
            </a:r>
          </a:p>
          <a:p>
            <a:pPr algn="ctr"/>
            <a:r>
              <a:rPr lang="en-CA" sz="3600" dirty="0" smtClean="0"/>
              <a:t>People have the responsibility to regulate their impact on the sustainability of ecosystems in order to preserve them for future generations.</a:t>
            </a:r>
            <a:endParaRPr lang="en-US" sz="3600" b="1" kern="0" dirty="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But what about curriculum?</a:t>
            </a:r>
            <a:endParaRPr lang="en-US" dirty="0"/>
          </a:p>
        </p:txBody>
      </p:sp>
      <p:sp>
        <p:nvSpPr>
          <p:cNvPr id="5" name="Rectangle 3"/>
          <p:cNvSpPr txBox="1">
            <a:spLocks noChangeArrowheads="1"/>
          </p:cNvSpPr>
          <p:nvPr/>
        </p:nvSpPr>
        <p:spPr bwMode="auto">
          <a:xfrm>
            <a:off x="653142" y="1137013"/>
            <a:ext cx="7850778"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rPr>
              <a:t>“Human Impact”</a:t>
            </a: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bwMode="auto">
          <a:xfrm>
            <a:off x="484496" y="232012"/>
            <a:ext cx="8229600" cy="9223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CA" dirty="0" smtClean="0">
                <a:latin typeface="Arial Black" pitchFamily="34" charset="0"/>
              </a:rPr>
              <a:t>Investigation</a:t>
            </a:r>
          </a:p>
        </p:txBody>
      </p:sp>
      <p:sp>
        <p:nvSpPr>
          <p:cNvPr id="29698" name="Rectangle 3"/>
          <p:cNvSpPr>
            <a:spLocks noGrp="1" noChangeArrowheads="1"/>
          </p:cNvSpPr>
          <p:nvPr>
            <p:ph idx="1"/>
          </p:nvPr>
        </p:nvSpPr>
        <p:spPr>
          <a:xfrm>
            <a:off x="470848" y="1196287"/>
            <a:ext cx="8229600" cy="4897438"/>
          </a:xfrm>
        </p:spPr>
        <p:txBody>
          <a:bodyPr/>
          <a:lstStyle/>
          <a:p>
            <a:pPr algn="ctr" eaLnBrk="1" hangingPunct="1">
              <a:buFontTx/>
              <a:buNone/>
            </a:pPr>
            <a:r>
              <a:rPr lang="en-CA" sz="3600" dirty="0" smtClean="0">
                <a:solidFill>
                  <a:schemeClr val="tx1"/>
                </a:solidFill>
                <a:latin typeface="Arial Black" pitchFamily="34" charset="0"/>
              </a:rPr>
              <a:t>“Students must be given opportunities to learn through investigation.” </a:t>
            </a:r>
          </a:p>
          <a:p>
            <a:pPr algn="ctr" eaLnBrk="1" hangingPunct="1">
              <a:buFontTx/>
              <a:buNone/>
            </a:pPr>
            <a:endParaRPr lang="en-CA" dirty="0" smtClean="0">
              <a:latin typeface="Arial Black" pitchFamily="34" charset="0"/>
            </a:endParaRPr>
          </a:p>
          <a:p>
            <a:pPr algn="ctr" eaLnBrk="1" hangingPunct="1">
              <a:buFontTx/>
              <a:buNone/>
            </a:pPr>
            <a:r>
              <a:rPr lang="en-CA" sz="2400" dirty="0" smtClean="0">
                <a:latin typeface="Arial Black" pitchFamily="34" charset="0"/>
              </a:rPr>
              <a:t>Science Grades 9 and 10 Revised p. 19</a:t>
            </a:r>
          </a:p>
          <a:p>
            <a:pPr eaLnBrk="1" hangingPunct="1">
              <a:buFontTx/>
              <a:buNone/>
            </a:pPr>
            <a:endParaRPr lang="en-CA" sz="2000" dirty="0" smtClean="0">
              <a:latin typeface="Arial Black" pitchFamily="34" charset="0"/>
            </a:endParaRPr>
          </a:p>
          <a:p>
            <a:pPr eaLnBrk="1" hangingPunct="1">
              <a:buFontTx/>
              <a:buNone/>
            </a:pPr>
            <a:endParaRPr lang="en-CA" sz="2000" dirty="0" smtClean="0">
              <a:latin typeface="Arial Black" pitchFamily="34" charset="0"/>
            </a:endParaRPr>
          </a:p>
        </p:txBody>
      </p:sp>
      <p:sp>
        <p:nvSpPr>
          <p:cNvPr id="29699" name="Text Box 4"/>
          <p:cNvSpPr txBox="1">
            <a:spLocks noChangeArrowheads="1"/>
          </p:cNvSpPr>
          <p:nvPr/>
        </p:nvSpPr>
        <p:spPr bwMode="auto">
          <a:xfrm>
            <a:off x="539750" y="3789363"/>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0" name="Text Box 5"/>
          <p:cNvSpPr txBox="1">
            <a:spLocks noChangeArrowheads="1"/>
          </p:cNvSpPr>
          <p:nvPr/>
        </p:nvSpPr>
        <p:spPr bwMode="auto">
          <a:xfrm>
            <a:off x="4859338" y="3716338"/>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1" name="Text Box 6"/>
          <p:cNvSpPr txBox="1">
            <a:spLocks noChangeArrowheads="1"/>
          </p:cNvSpPr>
          <p:nvPr/>
        </p:nvSpPr>
        <p:spPr bwMode="auto">
          <a:xfrm>
            <a:off x="1042988" y="3213100"/>
            <a:ext cx="7058025" cy="457200"/>
          </a:xfrm>
          <a:prstGeom prst="rect">
            <a:avLst/>
          </a:prstGeom>
          <a:noFill/>
          <a:ln w="9525">
            <a:noFill/>
            <a:miter lim="800000"/>
            <a:headEnd/>
            <a:tailEnd/>
          </a:ln>
        </p:spPr>
        <p:txBody>
          <a:bodyPr>
            <a:spAutoFit/>
          </a:bodyPr>
          <a:lstStyle/>
          <a:p>
            <a:pPr>
              <a:spcBef>
                <a:spcPct val="50000"/>
              </a:spcBef>
            </a:pPr>
            <a:endParaRPr lang="en-US" sz="2400"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0" y="30163"/>
            <a:ext cx="2990850" cy="3886200"/>
          </a:xfrm>
          <a:prstGeom prst="rect">
            <a:avLst/>
          </a:prstGeom>
        </p:spPr>
        <p:txBody>
          <a:bodyPr>
            <a:normAutofit/>
          </a:bodyPr>
          <a:lstStyle/>
          <a:p>
            <a:pPr algn="l" eaLnBrk="1" hangingPunct="1">
              <a:defRPr/>
            </a:pPr>
            <a:r>
              <a:rPr lang="en-US" sz="2800" b="1" dirty="0" smtClean="0">
                <a:effectLst/>
                <a:latin typeface="Arial Black" pitchFamily="34" charset="0"/>
              </a:rPr>
              <a:t>Strand A: Scientific Investigation Skills (SIS)</a:t>
            </a:r>
            <a:r>
              <a:rPr lang="en-US" sz="2800" dirty="0" smtClean="0">
                <a:effectLst/>
                <a:latin typeface="Arial Black" pitchFamily="34" charset="0"/>
              </a:rPr>
              <a:t/>
            </a:r>
            <a:br>
              <a:rPr lang="en-US" sz="2800" dirty="0" smtClean="0">
                <a:effectLst/>
                <a:latin typeface="Arial Black" pitchFamily="34" charset="0"/>
              </a:rPr>
            </a:br>
            <a:r>
              <a:rPr lang="en-US" sz="2800" dirty="0" smtClean="0">
                <a:effectLst/>
                <a:latin typeface="Arial Black" pitchFamily="34" charset="0"/>
              </a:rPr>
              <a:t/>
            </a:r>
            <a:br>
              <a:rPr lang="en-US" sz="2800" dirty="0" smtClean="0">
                <a:effectLst/>
                <a:latin typeface="Arial Black" pitchFamily="34" charset="0"/>
              </a:rPr>
            </a:br>
            <a:r>
              <a:rPr lang="en-US" sz="2400" dirty="0" smtClean="0">
                <a:effectLst/>
                <a:latin typeface="Arial Black" pitchFamily="34" charset="0"/>
              </a:rPr>
              <a:t>Separate unit but does not need to be done separately.</a:t>
            </a:r>
            <a:endParaRPr lang="en-CA" sz="2400" dirty="0" smtClean="0">
              <a:effectLst/>
              <a:latin typeface="Arial Black" pitchFamily="34" charset="0"/>
            </a:endParaRPr>
          </a:p>
        </p:txBody>
      </p:sp>
      <p:sp>
        <p:nvSpPr>
          <p:cNvPr id="31747" name="Rectangle 3"/>
          <p:cNvSpPr>
            <a:spLocks noChangeArrowheads="1"/>
          </p:cNvSpPr>
          <p:nvPr/>
        </p:nvSpPr>
        <p:spPr bwMode="auto">
          <a:xfrm>
            <a:off x="573207" y="4880281"/>
            <a:ext cx="2388357" cy="707886"/>
          </a:xfrm>
          <a:prstGeom prst="rect">
            <a:avLst/>
          </a:prstGeom>
          <a:noFill/>
          <a:ln w="9525">
            <a:noFill/>
            <a:miter lim="800000"/>
            <a:headEnd/>
            <a:tailEnd/>
          </a:ln>
        </p:spPr>
        <p:txBody>
          <a:bodyPr wrap="square">
            <a:spAutoFit/>
          </a:bodyPr>
          <a:lstStyle/>
          <a:p>
            <a:r>
              <a:rPr lang="en-US" sz="2000" i="1" dirty="0">
                <a:solidFill>
                  <a:srgbClr val="F6DB3C"/>
                </a:solidFill>
                <a:latin typeface="Calibri" pitchFamily="34" charset="0"/>
              </a:rPr>
              <a:t>Revised Curriculum Gr. 9 &amp;10, pg 20.</a:t>
            </a:r>
            <a:endParaRPr lang="en-CA" sz="2000" i="1" dirty="0">
              <a:solidFill>
                <a:srgbClr val="F6DB3C"/>
              </a:solidFill>
              <a:latin typeface="Calibri" pitchFamily="34" charset="0"/>
            </a:endParaRPr>
          </a:p>
        </p:txBody>
      </p:sp>
      <p:sp>
        <p:nvSpPr>
          <p:cNvPr id="5" name="Slide Number Placeholder 4"/>
          <p:cNvSpPr txBox="1">
            <a:spLocks noGrp="1"/>
          </p:cNvSpPr>
          <p:nvPr/>
        </p:nvSpPr>
        <p:spPr>
          <a:xfrm>
            <a:off x="6858000" y="6492875"/>
            <a:ext cx="2133600" cy="365125"/>
          </a:xfrm>
          <a:prstGeom prst="rect">
            <a:avLst/>
          </a:prstGeom>
          <a:noFill/>
        </p:spPr>
        <p:txBody>
          <a:bodyPr anchor="ctr"/>
          <a:lstStyle/>
          <a:p>
            <a:pPr algn="r">
              <a:defRPr/>
            </a:pPr>
            <a:fld id="{8AF94FDA-96C9-4E95-BEDB-9AD09CF6AC52}" type="slidenum">
              <a:rPr lang="en-CA" sz="1200">
                <a:solidFill>
                  <a:schemeClr val="tx1">
                    <a:tint val="75000"/>
                  </a:schemeClr>
                </a:solidFill>
                <a:latin typeface="Arial Black" pitchFamily="34" charset="0"/>
                <a:cs typeface="+mn-cs"/>
              </a:rPr>
              <a:pPr algn="r">
                <a:defRPr/>
              </a:pPr>
              <a:t>13</a:t>
            </a:fld>
            <a:endParaRPr lang="en-CA" sz="1200" dirty="0">
              <a:solidFill>
                <a:schemeClr val="tx1">
                  <a:tint val="75000"/>
                </a:schemeClr>
              </a:solidFill>
              <a:latin typeface="Arial Black" pitchFamily="34" charset="0"/>
              <a:cs typeface="+mn-cs"/>
            </a:endParaRPr>
          </a:p>
        </p:txBody>
      </p:sp>
      <p:pic>
        <p:nvPicPr>
          <p:cNvPr id="1026" name="Picture 2"/>
          <p:cNvPicPr>
            <a:picLocks noChangeAspect="1" noChangeArrowheads="1"/>
          </p:cNvPicPr>
          <p:nvPr/>
        </p:nvPicPr>
        <p:blipFill>
          <a:blip r:embed="rId3" cstate="print"/>
          <a:srcRect/>
          <a:stretch>
            <a:fillRect/>
          </a:stretch>
        </p:blipFill>
        <p:spPr bwMode="auto">
          <a:xfrm>
            <a:off x="4367285" y="-1"/>
            <a:ext cx="4776716" cy="685810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bwMode="auto">
          <a:xfrm>
            <a:off x="728663" y="239197"/>
            <a:ext cx="8229600" cy="922338"/>
          </a:xfrm>
          <a:noFill/>
          <a:ln>
            <a:miter lim="800000"/>
            <a:headEnd/>
            <a:tailEnd/>
          </a:ln>
        </p:spPr>
        <p:txBody>
          <a:bodyPr vert="horz" wrap="square" lIns="91440" tIns="45720" rIns="91440" bIns="45720" numCol="1" anchor="ctr" anchorCtr="0" compatLnSpc="1">
            <a:prstTxWarp prst="textNoShape">
              <a:avLst/>
            </a:prstTxWarp>
          </a:bodyPr>
          <a:lstStyle/>
          <a:p>
            <a:pPr algn="r"/>
            <a:r>
              <a:rPr lang="en-CA" sz="3600" dirty="0" smtClean="0">
                <a:latin typeface="Arial Black" pitchFamily="34" charset="0"/>
              </a:rPr>
              <a:t>Levels of Scientific Inquiry</a:t>
            </a:r>
          </a:p>
        </p:txBody>
      </p:sp>
      <p:graphicFrame>
        <p:nvGraphicFramePr>
          <p:cNvPr id="33826" name="Group 34"/>
          <p:cNvGraphicFramePr>
            <a:graphicFrameLocks noGrp="1"/>
          </p:cNvGraphicFramePr>
          <p:nvPr>
            <p:ph idx="1"/>
          </p:nvPr>
        </p:nvGraphicFramePr>
        <p:xfrm>
          <a:off x="228600" y="1357313"/>
          <a:ext cx="8659367" cy="4014343"/>
        </p:xfrm>
        <a:graphic>
          <a:graphicData uri="http://schemas.openxmlformats.org/drawingml/2006/table">
            <a:tbl>
              <a:tblPr/>
              <a:tblGrid>
                <a:gridCol w="1432649"/>
                <a:gridCol w="2195520"/>
                <a:gridCol w="1602199"/>
                <a:gridCol w="1615519"/>
                <a:gridCol w="1813480"/>
              </a:tblGrid>
              <a:tr h="5715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CA" sz="1800" b="1" i="0" u="none" strike="noStrike" cap="none" normalizeH="0" baseline="0" dirty="0" smtClean="0">
                          <a:ln>
                            <a:noFill/>
                          </a:ln>
                          <a:solidFill>
                            <a:srgbClr val="F6DB3C"/>
                          </a:solidFill>
                          <a:effectLst/>
                          <a:latin typeface="Arial Black" pitchFamily="34" charset="0"/>
                          <a:ea typeface="MS PGothic" pitchFamily="34" charset="-128"/>
                        </a:rPr>
                        <a:t>Type</a:t>
                      </a:r>
                    </a:p>
                  </a:txBody>
                  <a:tcPr marL="90879" marR="9087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B86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CA" sz="1800" b="1" i="0" u="none" strike="noStrike" cap="none" normalizeH="0" baseline="0" dirty="0" smtClean="0">
                          <a:ln>
                            <a:noFill/>
                          </a:ln>
                          <a:solidFill>
                            <a:srgbClr val="F6DB3C"/>
                          </a:solidFill>
                          <a:effectLst/>
                          <a:latin typeface="Arial Black" pitchFamily="34" charset="0"/>
                          <a:ea typeface="MS PGothic" pitchFamily="34" charset="-128"/>
                        </a:rPr>
                        <a:t>Demonstrated</a:t>
                      </a: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B86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6DB3C"/>
                          </a:solidFill>
                          <a:effectLst/>
                          <a:latin typeface="Arial Black" pitchFamily="34" charset="0"/>
                          <a:ea typeface="MS PGothic" pitchFamily="34" charset="-128"/>
                        </a:rPr>
                        <a:t>Structured</a:t>
                      </a:r>
                      <a:endParaRPr kumimoji="0" lang="en-CA" sz="1800" b="1" i="0" u="none" strike="noStrike" cap="none" normalizeH="0" baseline="0" dirty="0" smtClean="0">
                        <a:ln>
                          <a:noFill/>
                        </a:ln>
                        <a:solidFill>
                          <a:srgbClr val="F6DB3C"/>
                        </a:solidFill>
                        <a:effectLst/>
                        <a:latin typeface="Arial Black" pitchFamily="34" charset="0"/>
                        <a:ea typeface="MS PGothic" pitchFamily="34" charset="-128"/>
                      </a:endParaRP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B86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CA" sz="1800" b="1" i="0" u="none" strike="noStrike" cap="none" normalizeH="0" baseline="0" dirty="0" smtClean="0">
                          <a:ln>
                            <a:noFill/>
                          </a:ln>
                          <a:solidFill>
                            <a:srgbClr val="F6DB3C"/>
                          </a:solidFill>
                          <a:effectLst/>
                          <a:latin typeface="Arial Black" pitchFamily="34" charset="0"/>
                          <a:ea typeface="MS PGothic" pitchFamily="34" charset="-128"/>
                        </a:rPr>
                        <a:t>Guided</a:t>
                      </a: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B86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6DB3C"/>
                          </a:solidFill>
                          <a:effectLst/>
                          <a:latin typeface="Arial Black" pitchFamily="34" charset="0"/>
                          <a:ea typeface="MS PGothic" pitchFamily="34" charset="-128"/>
                        </a:rPr>
                        <a:t>Self-Directed</a:t>
                      </a:r>
                      <a:endParaRPr kumimoji="0" lang="en-CA" sz="1800" b="1" i="0" u="none" strike="noStrike" cap="none" normalizeH="0" baseline="0" dirty="0" smtClean="0">
                        <a:ln>
                          <a:noFill/>
                        </a:ln>
                        <a:solidFill>
                          <a:srgbClr val="F6DB3C"/>
                        </a:solidFill>
                        <a:effectLst/>
                        <a:latin typeface="Arial Black" pitchFamily="34" charset="0"/>
                        <a:ea typeface="MS PGothic" pitchFamily="34" charset="-128"/>
                      </a:endParaRP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B86DD"/>
                    </a:solidFill>
                  </a:tcPr>
                </a:tc>
              </a:tr>
              <a:tr h="18700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CA" sz="1800" b="1" i="0" u="none" strike="noStrike" cap="none" normalizeH="0" baseline="0" dirty="0" smtClean="0">
                          <a:ln>
                            <a:noFill/>
                          </a:ln>
                          <a:solidFill>
                            <a:srgbClr val="F6DB3C"/>
                          </a:solidFill>
                          <a:effectLst/>
                          <a:latin typeface="Arial Black" pitchFamily="34" charset="0"/>
                          <a:ea typeface="MS PGothic" pitchFamily="34" charset="-128"/>
                        </a:rPr>
                        <a:t>Teacher &amp; Student Roles</a:t>
                      </a:r>
                    </a:p>
                  </a:txBody>
                  <a:tcPr marL="90879" marR="9087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CA" sz="1800" b="1" i="0" u="none" strike="noStrike" cap="none" normalizeH="0" baseline="0" smtClean="0">
                          <a:ln>
                            <a:noFill/>
                          </a:ln>
                          <a:solidFill>
                            <a:schemeClr val="tx1"/>
                          </a:solidFill>
                          <a:effectLst/>
                          <a:latin typeface="Calibri" pitchFamily="34" charset="0"/>
                          <a:ea typeface="MS PGothic" pitchFamily="34" charset="-128"/>
                        </a:rPr>
                        <a:t>Teacher </a:t>
                      </a:r>
                      <a:r>
                        <a:rPr kumimoji="0" lang="en-CA" sz="1800" b="0" i="0" u="none" strike="noStrike" cap="none" normalizeH="0" baseline="0" smtClean="0">
                          <a:ln>
                            <a:noFill/>
                          </a:ln>
                          <a:solidFill>
                            <a:schemeClr val="tx1"/>
                          </a:solidFill>
                          <a:effectLst/>
                          <a:latin typeface="Calibri" pitchFamily="34" charset="0"/>
                          <a:ea typeface="MS PGothic" pitchFamily="34" charset="-128"/>
                        </a:rPr>
                        <a:t>demonstrates, </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CA" sz="1800" b="1" i="0" u="none" strike="noStrike" cap="none" normalizeH="0" baseline="0" smtClean="0">
                          <a:ln>
                            <a:noFill/>
                          </a:ln>
                          <a:solidFill>
                            <a:schemeClr val="tx1"/>
                          </a:solidFill>
                          <a:effectLst/>
                          <a:latin typeface="Calibri" pitchFamily="34" charset="0"/>
                          <a:ea typeface="MS PGothic" pitchFamily="34" charset="-128"/>
                        </a:rPr>
                        <a:t>Student </a:t>
                      </a:r>
                      <a:r>
                        <a:rPr kumimoji="0" lang="en-CA" sz="1800" b="0" i="0" u="none" strike="noStrike" cap="none" normalizeH="0" baseline="0" smtClean="0">
                          <a:ln>
                            <a:noFill/>
                          </a:ln>
                          <a:solidFill>
                            <a:schemeClr val="tx1"/>
                          </a:solidFill>
                          <a:effectLst/>
                          <a:latin typeface="Calibri" pitchFamily="34" charset="0"/>
                          <a:ea typeface="MS PGothic" pitchFamily="34" charset="-128"/>
                        </a:rPr>
                        <a:t>observes and  analyzes</a:t>
                      </a: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CA" sz="1800" b="1" i="0" u="none" strike="noStrike" cap="none" normalizeH="0" baseline="0" smtClean="0">
                          <a:ln>
                            <a:noFill/>
                          </a:ln>
                          <a:solidFill>
                            <a:schemeClr val="tx1"/>
                          </a:solidFill>
                          <a:effectLst/>
                          <a:latin typeface="Calibri" pitchFamily="34" charset="0"/>
                          <a:ea typeface="MS PGothic" pitchFamily="34" charset="-128"/>
                        </a:rPr>
                        <a:t>Teacher</a:t>
                      </a:r>
                      <a:r>
                        <a:rPr kumimoji="0" lang="en-CA" sz="1800" b="0" i="0" u="none" strike="noStrike" cap="none" normalizeH="0" baseline="0" smtClean="0">
                          <a:ln>
                            <a:noFill/>
                          </a:ln>
                          <a:solidFill>
                            <a:schemeClr val="tx1"/>
                          </a:solidFill>
                          <a:effectLst/>
                          <a:latin typeface="Calibri" pitchFamily="34" charset="0"/>
                          <a:ea typeface="MS PGothic" pitchFamily="34" charset="-128"/>
                        </a:rPr>
                        <a:t> initiates, </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CA" sz="1800" b="1" i="0" u="none" strike="noStrike" cap="none" normalizeH="0" baseline="0" smtClean="0">
                          <a:ln>
                            <a:noFill/>
                          </a:ln>
                          <a:solidFill>
                            <a:schemeClr val="tx1"/>
                          </a:solidFill>
                          <a:effectLst/>
                          <a:latin typeface="Calibri" pitchFamily="34" charset="0"/>
                          <a:ea typeface="MS PGothic" pitchFamily="34" charset="-128"/>
                        </a:rPr>
                        <a:t>Student </a:t>
                      </a:r>
                      <a:r>
                        <a:rPr kumimoji="0" lang="en-CA" sz="1800" b="0" i="0" u="none" strike="noStrike" cap="none" normalizeH="0" baseline="0" smtClean="0">
                          <a:ln>
                            <a:noFill/>
                          </a:ln>
                          <a:solidFill>
                            <a:schemeClr val="tx1"/>
                          </a:solidFill>
                          <a:effectLst/>
                          <a:latin typeface="Calibri" pitchFamily="34" charset="0"/>
                          <a:ea typeface="MS PGothic" pitchFamily="34" charset="-128"/>
                        </a:rPr>
                        <a:t>follows procedure &amp; performs</a:t>
                      </a: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CA" sz="1800" b="1" i="0" u="none" strike="noStrike" cap="none" normalizeH="0" baseline="0" dirty="0" smtClean="0">
                          <a:ln>
                            <a:noFill/>
                          </a:ln>
                          <a:solidFill>
                            <a:schemeClr val="tx1"/>
                          </a:solidFill>
                          <a:effectLst/>
                          <a:latin typeface="Calibri" pitchFamily="34" charset="0"/>
                          <a:ea typeface="MS PGothic" pitchFamily="34" charset="-128"/>
                        </a:rPr>
                        <a:t>Teacher</a:t>
                      </a:r>
                      <a:r>
                        <a:rPr kumimoji="0" lang="en-CA" sz="1800" b="0" i="0" u="none" strike="noStrike" cap="none" normalizeH="0" baseline="0" dirty="0" smtClean="0">
                          <a:ln>
                            <a:noFill/>
                          </a:ln>
                          <a:solidFill>
                            <a:schemeClr val="tx1"/>
                          </a:solidFill>
                          <a:effectLst/>
                          <a:latin typeface="Calibri" pitchFamily="34" charset="0"/>
                          <a:ea typeface="MS PGothic" pitchFamily="34" charset="-128"/>
                        </a:rPr>
                        <a:t> initiates, </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CA" sz="1800" b="1" i="0" u="none" strike="noStrike" cap="none" normalizeH="0" baseline="0" dirty="0" smtClean="0">
                          <a:ln>
                            <a:noFill/>
                          </a:ln>
                          <a:solidFill>
                            <a:schemeClr val="tx1"/>
                          </a:solidFill>
                          <a:effectLst/>
                          <a:latin typeface="Calibri" pitchFamily="34" charset="0"/>
                          <a:ea typeface="MS PGothic" pitchFamily="34" charset="-128"/>
                        </a:rPr>
                        <a:t>Student </a:t>
                      </a:r>
                      <a:r>
                        <a:rPr kumimoji="0" lang="en-CA" sz="1800" b="0" i="0" u="none" strike="noStrike" cap="none" normalizeH="0" baseline="0" dirty="0" smtClean="0">
                          <a:ln>
                            <a:noFill/>
                          </a:ln>
                          <a:solidFill>
                            <a:schemeClr val="tx1"/>
                          </a:solidFill>
                          <a:effectLst/>
                          <a:latin typeface="Calibri" pitchFamily="34" charset="0"/>
                          <a:ea typeface="MS PGothic" pitchFamily="34" charset="-128"/>
                        </a:rPr>
                        <a:t>plans &amp; performs</a:t>
                      </a: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1" fontAlgn="base" latinLnBrk="0" hangingPunct="1">
                        <a:lnSpc>
                          <a:spcPct val="100000"/>
                        </a:lnSpc>
                        <a:spcBef>
                          <a:spcPct val="0"/>
                        </a:spcBef>
                        <a:spcAft>
                          <a:spcPct val="0"/>
                        </a:spcAft>
                        <a:buClrTx/>
                        <a:buSzTx/>
                        <a:buFont typeface="Arial" charset="0"/>
                        <a:buChar char="•"/>
                        <a:tabLst/>
                      </a:pPr>
                      <a:endParaRPr kumimoji="0" lang="en-CA" sz="1800" b="1" i="0" u="none" strike="noStrike" cap="none" normalizeH="0" baseline="0" dirty="0" smtClean="0">
                        <a:ln>
                          <a:noFill/>
                        </a:ln>
                        <a:solidFill>
                          <a:schemeClr val="tx1"/>
                        </a:solidFill>
                        <a:effectLst/>
                        <a:latin typeface="Calibri" pitchFamily="34" charset="0"/>
                        <a:ea typeface="MS PGothic" pitchFamily="34" charset="-128"/>
                      </a:endParaRPr>
                    </a:p>
                    <a:p>
                      <a:pPr marL="228600" marR="0" lvl="0" indent="-228600" algn="l" defTabSz="914400" rtl="0" eaLnBrk="1" fontAlgn="base" latinLnBrk="0" hangingPunct="1">
                        <a:lnSpc>
                          <a:spcPct val="100000"/>
                        </a:lnSpc>
                        <a:spcBef>
                          <a:spcPct val="0"/>
                        </a:spcBef>
                        <a:spcAft>
                          <a:spcPct val="0"/>
                        </a:spcAft>
                        <a:buClrTx/>
                        <a:buSzTx/>
                        <a:buFont typeface="Arial" charset="0"/>
                        <a:buChar char="•"/>
                        <a:tabLst/>
                      </a:pPr>
                      <a:r>
                        <a:rPr kumimoji="0" lang="en-CA" sz="1800" b="1" i="0" u="none" strike="noStrike" cap="none" normalizeH="0" baseline="0" dirty="0" smtClean="0">
                          <a:ln>
                            <a:noFill/>
                          </a:ln>
                          <a:solidFill>
                            <a:schemeClr val="tx1"/>
                          </a:solidFill>
                          <a:effectLst/>
                          <a:latin typeface="Calibri" pitchFamily="34" charset="0"/>
                          <a:ea typeface="MS PGothic" pitchFamily="34" charset="-128"/>
                        </a:rPr>
                        <a:t>Student</a:t>
                      </a:r>
                      <a:r>
                        <a:rPr kumimoji="0" lang="en-CA" sz="1800" b="0" i="0" u="none" strike="noStrike" cap="none" normalizeH="0" baseline="0" dirty="0" smtClean="0">
                          <a:ln>
                            <a:noFill/>
                          </a:ln>
                          <a:solidFill>
                            <a:schemeClr val="tx1"/>
                          </a:solidFill>
                          <a:effectLst/>
                          <a:latin typeface="Calibri" pitchFamily="34" charset="0"/>
                          <a:ea typeface="MS PGothic" pitchFamily="34" charset="-128"/>
                        </a:rPr>
                        <a:t> initiates, plans and performs</a:t>
                      </a: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70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6DB3C"/>
                          </a:solidFill>
                          <a:effectLst/>
                          <a:latin typeface="Arial Black" pitchFamily="34" charset="0"/>
                          <a:ea typeface="MS PGothic" pitchFamily="34" charset="-128"/>
                        </a:rPr>
                        <a:t>AKA</a:t>
                      </a:r>
                      <a:endParaRPr kumimoji="0" lang="en-CA" sz="1800" b="1" i="0" u="none" strike="noStrike" cap="none" normalizeH="0" baseline="0" dirty="0" smtClean="0">
                        <a:ln>
                          <a:noFill/>
                        </a:ln>
                        <a:solidFill>
                          <a:srgbClr val="F6DB3C"/>
                        </a:solidFill>
                        <a:effectLst/>
                        <a:latin typeface="Arial Black" pitchFamily="34" charset="0"/>
                        <a:ea typeface="MS PGothic" pitchFamily="34" charset="-128"/>
                      </a:endParaRPr>
                    </a:p>
                  </a:txBody>
                  <a:tcPr marL="90879" marR="9087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pPr>
                      <a:r>
                        <a:rPr kumimoji="0" lang="en-US" sz="1800" b="0" i="0" u="none" strike="noStrike" cap="none" normalizeH="0" baseline="0" smtClean="0">
                          <a:ln>
                            <a:noFill/>
                          </a:ln>
                          <a:solidFill>
                            <a:schemeClr val="tx1"/>
                          </a:solidFill>
                          <a:effectLst/>
                          <a:latin typeface="Calibri" pitchFamily="34" charset="0"/>
                          <a:ea typeface="MS PGothic" pitchFamily="34" charset="-128"/>
                        </a:rPr>
                        <a:t>Discrepant event</a:t>
                      </a:r>
                      <a:endParaRPr kumimoji="0" lang="en-CA" sz="1800" b="0" i="0" u="none" strike="noStrike" cap="none" normalizeH="0" baseline="0" smtClean="0">
                        <a:ln>
                          <a:noFill/>
                        </a:ln>
                        <a:solidFill>
                          <a:schemeClr val="tx1"/>
                        </a:solidFill>
                        <a:effectLst/>
                        <a:latin typeface="Calibri" pitchFamily="34" charset="0"/>
                        <a:ea typeface="MS PGothic" pitchFamily="34" charset="-128"/>
                      </a:endParaRP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dirty="0" smtClean="0">
                          <a:ln>
                            <a:noFill/>
                          </a:ln>
                          <a:solidFill>
                            <a:schemeClr val="tx1"/>
                          </a:solidFill>
                          <a:effectLst/>
                          <a:latin typeface="Calibri" pitchFamily="34" charset="0"/>
                          <a:ea typeface="MS PGothic" pitchFamily="34" charset="-128"/>
                        </a:rPr>
                        <a:t>Cookbook</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dirty="0" smtClean="0">
                          <a:ln>
                            <a:noFill/>
                          </a:ln>
                          <a:solidFill>
                            <a:schemeClr val="tx1"/>
                          </a:solidFill>
                          <a:effectLst/>
                          <a:latin typeface="Calibri" pitchFamily="34" charset="0"/>
                          <a:ea typeface="MS PGothic" pitchFamily="34" charset="-128"/>
                        </a:rPr>
                        <a:t>Confirmation</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dirty="0" smtClean="0">
                          <a:ln>
                            <a:noFill/>
                          </a:ln>
                          <a:solidFill>
                            <a:schemeClr val="tx1"/>
                          </a:solidFill>
                          <a:effectLst/>
                          <a:latin typeface="Calibri" pitchFamily="34" charset="0"/>
                          <a:ea typeface="MS PGothic" pitchFamily="34" charset="-128"/>
                        </a:rPr>
                        <a:t>Verification</a:t>
                      </a:r>
                      <a:endParaRPr kumimoji="0" lang="en-CA" sz="1800" b="0" i="0" u="none" strike="noStrike" cap="none" normalizeH="0" baseline="0" dirty="0" smtClean="0">
                        <a:ln>
                          <a:noFill/>
                        </a:ln>
                        <a:solidFill>
                          <a:schemeClr val="tx1"/>
                        </a:solidFill>
                        <a:effectLst/>
                        <a:latin typeface="Calibri" pitchFamily="34" charset="0"/>
                        <a:ea typeface="MS PGothic" pitchFamily="34" charset="-128"/>
                      </a:endParaRP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smtClean="0">
                          <a:ln>
                            <a:noFill/>
                          </a:ln>
                          <a:solidFill>
                            <a:schemeClr val="tx1"/>
                          </a:solidFill>
                          <a:effectLst/>
                          <a:latin typeface="Calibri" pitchFamily="34" charset="0"/>
                          <a:ea typeface="MS PGothic" pitchFamily="34" charset="-128"/>
                        </a:rPr>
                        <a:t>Problem solving</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smtClean="0">
                          <a:ln>
                            <a:noFill/>
                          </a:ln>
                          <a:solidFill>
                            <a:schemeClr val="tx1"/>
                          </a:solidFill>
                          <a:effectLst/>
                          <a:latin typeface="Calibri" pitchFamily="34" charset="0"/>
                          <a:ea typeface="MS PGothic" pitchFamily="34" charset="-128"/>
                        </a:rPr>
                        <a:t>Teacher-initiated </a:t>
                      </a:r>
                      <a:endParaRPr kumimoji="0" lang="en-CA" sz="1800" b="0" i="0" u="none" strike="noStrike" cap="none" normalizeH="0" baseline="0" smtClean="0">
                        <a:ln>
                          <a:noFill/>
                        </a:ln>
                        <a:solidFill>
                          <a:schemeClr val="tx1"/>
                        </a:solidFill>
                        <a:effectLst/>
                        <a:latin typeface="Calibri" pitchFamily="34" charset="0"/>
                        <a:ea typeface="MS PGothic" pitchFamily="34" charset="-128"/>
                      </a:endParaRP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dirty="0" smtClean="0">
                          <a:ln>
                            <a:noFill/>
                          </a:ln>
                          <a:solidFill>
                            <a:schemeClr val="tx1"/>
                          </a:solidFill>
                          <a:effectLst/>
                          <a:latin typeface="Calibri" pitchFamily="34" charset="0"/>
                          <a:ea typeface="MS PGothic" pitchFamily="34" charset="-128"/>
                        </a:rPr>
                        <a:t>Full inquiry, </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dirty="0" smtClean="0">
                          <a:ln>
                            <a:noFill/>
                          </a:ln>
                          <a:solidFill>
                            <a:schemeClr val="tx1"/>
                          </a:solidFill>
                          <a:effectLst/>
                          <a:latin typeface="Calibri" pitchFamily="34" charset="0"/>
                          <a:ea typeface="MS PGothic" pitchFamily="34" charset="-128"/>
                        </a:rPr>
                        <a:t>Open inquiry</a:t>
                      </a:r>
                    </a:p>
                    <a:p>
                      <a:pPr marL="228600" marR="0" lvl="0" indent="-228600" algn="l" defTabSz="914400" rtl="0" eaLnBrk="0" fontAlgn="base" latinLnBrk="0" hangingPunct="0">
                        <a:lnSpc>
                          <a:spcPct val="100000"/>
                        </a:lnSpc>
                        <a:spcBef>
                          <a:spcPct val="20000"/>
                        </a:spcBef>
                        <a:spcAft>
                          <a:spcPct val="0"/>
                        </a:spcAft>
                        <a:buClrTx/>
                        <a:buSzTx/>
                        <a:buFont typeface="Arial" charset="0"/>
                        <a:buChar char="•"/>
                        <a:tabLst>
                          <a:tab pos="228600" algn="l"/>
                        </a:tabLst>
                      </a:pPr>
                      <a:r>
                        <a:rPr kumimoji="0" lang="en-US" sz="1800" b="0" i="0" u="none" strike="noStrike" cap="none" normalizeH="0" baseline="0" dirty="0" smtClean="0">
                          <a:ln>
                            <a:noFill/>
                          </a:ln>
                          <a:solidFill>
                            <a:schemeClr val="tx1"/>
                          </a:solidFill>
                          <a:effectLst/>
                          <a:latin typeface="Calibri" pitchFamily="34" charset="0"/>
                          <a:ea typeface="MS PGothic" pitchFamily="34" charset="-128"/>
                        </a:rPr>
                        <a:t>Student-initiated inquiry</a:t>
                      </a:r>
                      <a:endParaRPr kumimoji="0" lang="en-CA" sz="1800" b="0" i="0" u="none" strike="noStrike" cap="none" normalizeH="0" baseline="0" dirty="0" smtClean="0">
                        <a:ln>
                          <a:noFill/>
                        </a:ln>
                        <a:solidFill>
                          <a:schemeClr val="tx1"/>
                        </a:solidFill>
                        <a:effectLst/>
                        <a:latin typeface="Calibri" pitchFamily="34" charset="0"/>
                        <a:ea typeface="MS PGothic" pitchFamily="34" charset="-128"/>
                      </a:endParaRPr>
                    </a:p>
                  </a:txBody>
                  <a:tcPr marL="90879" marR="908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820" name="Text Box 24"/>
          <p:cNvSpPr txBox="1">
            <a:spLocks noChangeArrowheads="1"/>
          </p:cNvSpPr>
          <p:nvPr/>
        </p:nvSpPr>
        <p:spPr bwMode="auto">
          <a:xfrm>
            <a:off x="5357813" y="5643563"/>
            <a:ext cx="3600450" cy="457200"/>
          </a:xfrm>
          <a:prstGeom prst="rect">
            <a:avLst/>
          </a:prstGeom>
          <a:noFill/>
          <a:ln w="9525">
            <a:noFill/>
            <a:miter lim="800000"/>
            <a:headEnd/>
            <a:tailEnd/>
          </a:ln>
        </p:spPr>
        <p:txBody>
          <a:bodyPr>
            <a:spAutoFit/>
          </a:bodyPr>
          <a:lstStyle/>
          <a:p>
            <a:pPr>
              <a:spcBef>
                <a:spcPct val="50000"/>
              </a:spcBef>
            </a:pPr>
            <a:r>
              <a:rPr lang="en-US" sz="2400" dirty="0">
                <a:solidFill>
                  <a:srgbClr val="FF3300"/>
                </a:solidFill>
                <a:latin typeface="Calibri" pitchFamily="34" charset="0"/>
                <a:sym typeface="Wingdings" pitchFamily="2" charset="2"/>
              </a:rPr>
              <a:t></a:t>
            </a:r>
            <a:r>
              <a:rPr lang="en-US" sz="2400" dirty="0">
                <a:solidFill>
                  <a:srgbClr val="FF3300"/>
                </a:solidFill>
                <a:latin typeface="Calibri" pitchFamily="34" charset="0"/>
              </a:rPr>
              <a:t> Student self-directed</a:t>
            </a:r>
          </a:p>
        </p:txBody>
      </p:sp>
      <p:sp>
        <p:nvSpPr>
          <p:cNvPr id="33821" name="Text Box 25"/>
          <p:cNvSpPr txBox="1">
            <a:spLocks noChangeArrowheads="1"/>
          </p:cNvSpPr>
          <p:nvPr/>
        </p:nvSpPr>
        <p:spPr bwMode="auto">
          <a:xfrm>
            <a:off x="428625" y="5643563"/>
            <a:ext cx="2590800" cy="457200"/>
          </a:xfrm>
          <a:prstGeom prst="rect">
            <a:avLst/>
          </a:prstGeom>
          <a:noFill/>
          <a:ln w="9525">
            <a:noFill/>
            <a:miter lim="800000"/>
            <a:headEnd/>
            <a:tailEnd/>
          </a:ln>
        </p:spPr>
        <p:txBody>
          <a:bodyPr>
            <a:spAutoFit/>
          </a:bodyPr>
          <a:lstStyle/>
          <a:p>
            <a:pPr algn="r">
              <a:spcBef>
                <a:spcPct val="50000"/>
              </a:spcBef>
            </a:pPr>
            <a:r>
              <a:rPr lang="en-US" sz="2400" dirty="0">
                <a:latin typeface="Calibri" pitchFamily="34" charset="0"/>
              </a:rPr>
              <a:t>Teacher directed</a:t>
            </a:r>
            <a:endParaRPr lang="en-CA" sz="2400" dirty="0">
              <a:latin typeface="Calibri" pitchFamily="34" charset="0"/>
            </a:endParaRPr>
          </a:p>
        </p:txBody>
      </p:sp>
      <p:cxnSp>
        <p:nvCxnSpPr>
          <p:cNvPr id="33822" name="Straight Arrow Connector 7"/>
          <p:cNvCxnSpPr>
            <a:cxnSpLocks noChangeShapeType="1"/>
            <a:stCxn id="33821" idx="3"/>
            <a:endCxn id="33820" idx="1"/>
          </p:cNvCxnSpPr>
          <p:nvPr/>
        </p:nvCxnSpPr>
        <p:spPr bwMode="auto">
          <a:xfrm>
            <a:off x="3019425" y="5872163"/>
            <a:ext cx="2338388" cy="1587"/>
          </a:xfrm>
          <a:prstGeom prst="straightConnector1">
            <a:avLst/>
          </a:prstGeom>
          <a:noFill/>
          <a:ln w="9525" algn="ctr">
            <a:solidFill>
              <a:srgbClr val="FF0000"/>
            </a:solidFill>
            <a:round/>
            <a:headEnd/>
            <a:tailEnd type="arrow" w="med" len="med"/>
          </a:ln>
        </p:spPr>
      </p:cxn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Click="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Traditional Teaching</a:t>
            </a:r>
            <a:endParaRPr lang="en-US" dirty="0"/>
          </a:p>
        </p:txBody>
      </p:sp>
      <p:sp>
        <p:nvSpPr>
          <p:cNvPr id="3" name="Content Placeholder 2"/>
          <p:cNvSpPr>
            <a:spLocks noGrp="1"/>
          </p:cNvSpPr>
          <p:nvPr>
            <p:ph idx="1"/>
          </p:nvPr>
        </p:nvSpPr>
        <p:spPr>
          <a:xfrm>
            <a:off x="191387" y="1275907"/>
            <a:ext cx="4423144" cy="5326912"/>
          </a:xfrm>
        </p:spPr>
        <p:txBody>
          <a:bodyPr/>
          <a:lstStyle/>
          <a:p>
            <a:pPr marL="0" indent="0">
              <a:buNone/>
            </a:pPr>
            <a:r>
              <a:rPr lang="en-US" dirty="0" smtClean="0"/>
              <a:t>Today’s education is guided by:</a:t>
            </a:r>
          </a:p>
          <a:p>
            <a:r>
              <a:rPr lang="en-US" dirty="0" smtClean="0"/>
              <a:t>Anecdote</a:t>
            </a:r>
          </a:p>
          <a:p>
            <a:r>
              <a:rPr lang="en-US" dirty="0" smtClean="0"/>
              <a:t>Hunches</a:t>
            </a:r>
          </a:p>
          <a:p>
            <a:r>
              <a:rPr lang="en-US" dirty="0" smtClean="0"/>
              <a:t>Pedagogical fads</a:t>
            </a:r>
          </a:p>
          <a:p>
            <a:r>
              <a:rPr lang="en-US" dirty="0" smtClean="0"/>
              <a:t>Dogma and tradition</a:t>
            </a:r>
          </a:p>
          <a:p>
            <a:r>
              <a:rPr lang="en-US" dirty="0" smtClean="0"/>
              <a:t>Trial and error</a:t>
            </a:r>
          </a:p>
        </p:txBody>
      </p:sp>
      <p:pic>
        <p:nvPicPr>
          <p:cNvPr id="109570" name="Picture 2" descr="http://line-in.co.uk/images/2011/09/plural-anecdote.jpg"/>
          <p:cNvPicPr>
            <a:picLocks noChangeAspect="1" noChangeArrowheads="1"/>
          </p:cNvPicPr>
          <p:nvPr/>
        </p:nvPicPr>
        <p:blipFill>
          <a:blip r:embed="rId2" cstate="print"/>
          <a:srcRect l="9958" r="20929"/>
          <a:stretch>
            <a:fillRect/>
          </a:stretch>
        </p:blipFill>
        <p:spPr bwMode="auto">
          <a:xfrm>
            <a:off x="4635796" y="1360519"/>
            <a:ext cx="4508204" cy="4614987"/>
          </a:xfrm>
          <a:prstGeom prst="rect">
            <a:avLst/>
          </a:prstGeom>
          <a:noFill/>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Educational Dark Ages</a:t>
            </a:r>
            <a:endParaRPr lang="en-US" dirty="0"/>
          </a:p>
        </p:txBody>
      </p:sp>
      <p:pic>
        <p:nvPicPr>
          <p:cNvPr id="65538" name="Picture 2" descr="http://img690.imageshack.us/img690/9463/vikingossaqueanmonaster.jpg"/>
          <p:cNvPicPr>
            <a:picLocks noChangeAspect="1" noChangeArrowheads="1"/>
          </p:cNvPicPr>
          <p:nvPr/>
        </p:nvPicPr>
        <p:blipFill>
          <a:blip r:embed="rId2" cstate="print"/>
          <a:srcRect t="20993" b="12031"/>
          <a:stretch>
            <a:fillRect/>
          </a:stretch>
        </p:blipFill>
        <p:spPr bwMode="auto">
          <a:xfrm>
            <a:off x="0" y="1116419"/>
            <a:ext cx="9144000" cy="5741581"/>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Educational Revolution!</a:t>
            </a:r>
            <a:endParaRPr lang="en-US" dirty="0"/>
          </a:p>
        </p:txBody>
      </p:sp>
      <p:pic>
        <p:nvPicPr>
          <p:cNvPr id="80898" name="Picture 2" descr="http://marxisttheory.org/wp-content/uploads/2012/11/liberty-the-enlightenment.jpg"/>
          <p:cNvPicPr>
            <a:picLocks noChangeAspect="1" noChangeArrowheads="1"/>
          </p:cNvPicPr>
          <p:nvPr/>
        </p:nvPicPr>
        <p:blipFill>
          <a:blip r:embed="rId2" cstate="print"/>
          <a:srcRect b="19448"/>
          <a:stretch>
            <a:fillRect/>
          </a:stretch>
        </p:blipFill>
        <p:spPr bwMode="auto">
          <a:xfrm>
            <a:off x="0" y="1080031"/>
            <a:ext cx="9144000" cy="5777969"/>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Educational Revolution!</a:t>
            </a:r>
            <a:endParaRPr lang="en-US" dirty="0"/>
          </a:p>
        </p:txBody>
      </p:sp>
      <p:sp>
        <p:nvSpPr>
          <p:cNvPr id="3" name="Content Placeholder 2"/>
          <p:cNvSpPr>
            <a:spLocks noGrp="1"/>
          </p:cNvSpPr>
          <p:nvPr>
            <p:ph idx="1"/>
          </p:nvPr>
        </p:nvSpPr>
        <p:spPr/>
        <p:txBody>
          <a:bodyPr/>
          <a:lstStyle/>
          <a:p>
            <a:pPr marL="0" indent="0" algn="ctr">
              <a:buNone/>
            </a:pPr>
            <a:r>
              <a:rPr lang="en-US" dirty="0" smtClean="0">
                <a:solidFill>
                  <a:srgbClr val="F6DB3C"/>
                </a:solidFill>
              </a:rPr>
              <a:t>Crazy Idea:</a:t>
            </a:r>
          </a:p>
          <a:p>
            <a:pPr marL="0" indent="0" algn="ctr">
              <a:buNone/>
            </a:pPr>
            <a:r>
              <a:rPr lang="en-US" dirty="0" smtClean="0"/>
              <a:t>Use scientific methods to improve teaching</a:t>
            </a:r>
          </a:p>
        </p:txBody>
      </p:sp>
    </p:spTree>
    <p:extLst>
      <p:ext uri="{BB962C8B-B14F-4D97-AF65-F5344CB8AC3E}">
        <p14:creationId xmlns="" xmlns:p14="http://schemas.microsoft.com/office/powerpoint/2010/main" val="146388673"/>
      </p:ext>
    </p:extLst>
  </p:cSld>
  <p:clrMapOvr>
    <a:masterClrMapping/>
  </p:clrMapOvr>
  <p:transition advClick="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457200" y="7938"/>
            <a:ext cx="8229600" cy="1143000"/>
          </a:xfrm>
        </p:spPr>
        <p:txBody>
          <a:bodyPr/>
          <a:lstStyle/>
          <a:p>
            <a:pPr eaLnBrk="1" hangingPunct="1">
              <a:defRPr/>
            </a:pPr>
            <a:r>
              <a:rPr lang="en-US" dirty="0" smtClean="0">
                <a:solidFill>
                  <a:srgbClr val="F6DB3C"/>
                </a:solidFill>
              </a:rPr>
              <a:t>Group Roles</a:t>
            </a:r>
          </a:p>
        </p:txBody>
      </p:sp>
      <p:sp>
        <p:nvSpPr>
          <p:cNvPr id="4099" name="Rectangle 3"/>
          <p:cNvSpPr>
            <a:spLocks noGrp="1" noChangeArrowheads="1"/>
          </p:cNvSpPr>
          <p:nvPr>
            <p:ph type="body" idx="4294967295"/>
          </p:nvPr>
        </p:nvSpPr>
        <p:spPr>
          <a:xfrm>
            <a:off x="222250" y="1171575"/>
            <a:ext cx="5507038" cy="4572000"/>
          </a:xfrm>
        </p:spPr>
        <p:txBody>
          <a:bodyPr/>
          <a:lstStyle/>
          <a:p>
            <a:pPr eaLnBrk="1" hangingPunct="1">
              <a:defRPr/>
            </a:pPr>
            <a:r>
              <a:rPr lang="en-US" b="1" dirty="0" smtClean="0">
                <a:solidFill>
                  <a:srgbClr val="F6DB3C"/>
                </a:solidFill>
              </a:rPr>
              <a:t>Manager</a:t>
            </a:r>
            <a:r>
              <a:rPr lang="en-US" b="1" dirty="0" smtClean="0">
                <a:solidFill>
                  <a:srgbClr val="FFFF66"/>
                </a:solidFill>
              </a:rPr>
              <a:t>:</a:t>
            </a:r>
            <a:r>
              <a:rPr lang="en-US" b="1" dirty="0" smtClean="0"/>
              <a:t> </a:t>
            </a:r>
          </a:p>
          <a:p>
            <a:pPr eaLnBrk="1" hangingPunct="1">
              <a:buFont typeface="Wingdings" pitchFamily="2" charset="2"/>
              <a:buNone/>
              <a:defRPr/>
            </a:pPr>
            <a:r>
              <a:rPr lang="en-US" b="1" dirty="0" smtClean="0"/>
              <a:t>   Organizes / directs group</a:t>
            </a:r>
          </a:p>
          <a:p>
            <a:pPr eaLnBrk="1" hangingPunct="1">
              <a:defRPr/>
            </a:pPr>
            <a:r>
              <a:rPr lang="en-US" b="1" dirty="0" smtClean="0">
                <a:solidFill>
                  <a:srgbClr val="F6DB3C"/>
                </a:solidFill>
              </a:rPr>
              <a:t>Recorder: </a:t>
            </a:r>
          </a:p>
          <a:p>
            <a:pPr eaLnBrk="1" hangingPunct="1">
              <a:buFont typeface="Wingdings" pitchFamily="2" charset="2"/>
              <a:buNone/>
              <a:defRPr/>
            </a:pPr>
            <a:r>
              <a:rPr lang="en-US" b="1" dirty="0" smtClean="0"/>
              <a:t>   Official write-up / whiteboard </a:t>
            </a:r>
          </a:p>
          <a:p>
            <a:pPr eaLnBrk="1" hangingPunct="1">
              <a:defRPr/>
            </a:pPr>
            <a:r>
              <a:rPr lang="en-US" b="1" dirty="0" smtClean="0">
                <a:solidFill>
                  <a:srgbClr val="F6DB3C"/>
                </a:solidFill>
              </a:rPr>
              <a:t>Speaker: </a:t>
            </a:r>
          </a:p>
          <a:p>
            <a:pPr eaLnBrk="1" hangingPunct="1">
              <a:buFont typeface="Wingdings" pitchFamily="2" charset="2"/>
              <a:buNone/>
              <a:defRPr/>
            </a:pPr>
            <a:r>
              <a:rPr lang="en-US" b="1" dirty="0" smtClean="0"/>
              <a:t>   Speaks! / quality control</a:t>
            </a:r>
          </a:p>
          <a:p>
            <a:pPr eaLnBrk="1" hangingPunct="1">
              <a:buFont typeface="Wingdings" pitchFamily="2" charset="2"/>
              <a:buNone/>
              <a:defRPr/>
            </a:pPr>
            <a:endParaRPr lang="en-US" dirty="0" smtClean="0"/>
          </a:p>
        </p:txBody>
      </p:sp>
      <p:pic>
        <p:nvPicPr>
          <p:cNvPr id="5" name="Picture 3"/>
          <p:cNvPicPr>
            <a:picLocks noChangeAspect="1" noChangeArrowheads="1"/>
          </p:cNvPicPr>
          <p:nvPr/>
        </p:nvPicPr>
        <p:blipFill>
          <a:blip r:embed="rId2" cstate="print"/>
          <a:srcRect/>
          <a:stretch>
            <a:fillRect/>
          </a:stretch>
        </p:blipFill>
        <p:spPr bwMode="auto">
          <a:xfrm>
            <a:off x="5710238" y="1119188"/>
            <a:ext cx="3228975" cy="4025900"/>
          </a:xfrm>
          <a:prstGeom prst="rect">
            <a:avLst/>
          </a:prstGeom>
          <a:noFill/>
          <a:ln w="9525">
            <a:noFill/>
            <a:round/>
            <a:headEnd/>
            <a:tailEnd/>
          </a:ln>
        </p:spPr>
      </p:pic>
      <p:pic>
        <p:nvPicPr>
          <p:cNvPr id="77828" name="Picture 4" descr="http://2.bp.blogspot.com/_I8HGG8TCxIk/SaMvyGvQkJI/AAAAAAAABYc/BdY1kkIsMUI/s1600/cmdictation.gif"/>
          <p:cNvPicPr>
            <a:picLocks noChangeAspect="1" noChangeArrowheads="1"/>
          </p:cNvPicPr>
          <p:nvPr/>
        </p:nvPicPr>
        <p:blipFill>
          <a:blip r:embed="rId3" cstate="print"/>
          <a:srcRect/>
          <a:stretch>
            <a:fillRect/>
          </a:stretch>
        </p:blipFill>
        <p:spPr bwMode="auto">
          <a:xfrm>
            <a:off x="5664200" y="1504950"/>
            <a:ext cx="3333750" cy="3333750"/>
          </a:xfrm>
          <a:prstGeom prst="rect">
            <a:avLst/>
          </a:prstGeom>
          <a:noFill/>
          <a:ln w="9525">
            <a:noFill/>
            <a:miter lim="800000"/>
            <a:headEnd/>
            <a:tailEnd/>
          </a:ln>
        </p:spPr>
      </p:pic>
      <p:pic>
        <p:nvPicPr>
          <p:cNvPr id="77830" name="Picture 6" descr="http://www.toonpool.com/user/3447/files/talking_his_way_out_of_it_409205.jpg"/>
          <p:cNvPicPr>
            <a:picLocks noChangeAspect="1" noChangeArrowheads="1"/>
          </p:cNvPicPr>
          <p:nvPr/>
        </p:nvPicPr>
        <p:blipFill>
          <a:blip r:embed="rId4" cstate="print"/>
          <a:srcRect l="11392" r="14241"/>
          <a:stretch>
            <a:fillRect/>
          </a:stretch>
        </p:blipFill>
        <p:spPr bwMode="auto">
          <a:xfrm>
            <a:off x="5726113" y="1385888"/>
            <a:ext cx="3243262" cy="353853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9">
                                            <p:txEl>
                                              <p:pRg st="1" end="1"/>
                                            </p:txEl>
                                          </p:spTgt>
                                        </p:tgtEl>
                                        <p:attrNameLst>
                                          <p:attrName>style.visibility</p:attrName>
                                        </p:attrNameLst>
                                      </p:cBhvr>
                                      <p:to>
                                        <p:strVal val="visible"/>
                                      </p:to>
                                    </p:set>
                                    <p:animEffect transition="in" filter="fade">
                                      <p:cBhvr>
                                        <p:cTn id="10" dur="500"/>
                                        <p:tgtEl>
                                          <p:spTgt spid="409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4099">
                                            <p:txEl>
                                              <p:pRg st="2" end="2"/>
                                            </p:txEl>
                                          </p:spTgt>
                                        </p:tgtEl>
                                        <p:attrNameLst>
                                          <p:attrName>style.visibility</p:attrName>
                                        </p:attrNameLst>
                                      </p:cBhvr>
                                      <p:to>
                                        <p:strVal val="visible"/>
                                      </p:to>
                                    </p:set>
                                    <p:animEffect transition="in" filter="fade">
                                      <p:cBhvr>
                                        <p:cTn id="21" dur="500"/>
                                        <p:tgtEl>
                                          <p:spTgt spid="4099">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099">
                                            <p:txEl>
                                              <p:pRg st="3" end="3"/>
                                            </p:txEl>
                                          </p:spTgt>
                                        </p:tgtEl>
                                        <p:attrNameLst>
                                          <p:attrName>style.visibility</p:attrName>
                                        </p:attrNameLst>
                                      </p:cBhvr>
                                      <p:to>
                                        <p:strVal val="visible"/>
                                      </p:to>
                                    </p:set>
                                    <p:animEffect transition="in" filter="fade">
                                      <p:cBhvr>
                                        <p:cTn id="24" dur="500"/>
                                        <p:tgtEl>
                                          <p:spTgt spid="4099">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77828"/>
                                        </p:tgtEl>
                                        <p:attrNameLst>
                                          <p:attrName>style.visibility</p:attrName>
                                        </p:attrNameLst>
                                      </p:cBhvr>
                                      <p:to>
                                        <p:strVal val="visible"/>
                                      </p:to>
                                    </p:set>
                                    <p:animEffect transition="in" filter="fade">
                                      <p:cBhvr>
                                        <p:cTn id="27" dur="500"/>
                                        <p:tgtEl>
                                          <p:spTgt spid="778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77828"/>
                                        </p:tgtEl>
                                      </p:cBhvr>
                                    </p:animEffect>
                                    <p:set>
                                      <p:cBhvr>
                                        <p:cTn id="32" dur="1" fill="hold">
                                          <p:stCondLst>
                                            <p:cond delay="499"/>
                                          </p:stCondLst>
                                        </p:cTn>
                                        <p:tgtEl>
                                          <p:spTgt spid="77828"/>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4099">
                                            <p:txEl>
                                              <p:pRg st="4" end="4"/>
                                            </p:txEl>
                                          </p:spTgt>
                                        </p:tgtEl>
                                        <p:attrNameLst>
                                          <p:attrName>style.visibility</p:attrName>
                                        </p:attrNameLst>
                                      </p:cBhvr>
                                      <p:to>
                                        <p:strVal val="visible"/>
                                      </p:to>
                                    </p:set>
                                    <p:animEffect transition="in" filter="fade">
                                      <p:cBhvr>
                                        <p:cTn id="35" dur="500"/>
                                        <p:tgtEl>
                                          <p:spTgt spid="4099">
                                            <p:txEl>
                                              <p:pRg st="4" end="4"/>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4099">
                                            <p:txEl>
                                              <p:pRg st="5" end="5"/>
                                            </p:txEl>
                                          </p:spTgt>
                                        </p:tgtEl>
                                        <p:attrNameLst>
                                          <p:attrName>style.visibility</p:attrName>
                                        </p:attrNameLst>
                                      </p:cBhvr>
                                      <p:to>
                                        <p:strVal val="visible"/>
                                      </p:to>
                                    </p:set>
                                    <p:animEffect transition="in" filter="fade">
                                      <p:cBhvr>
                                        <p:cTn id="38" dur="500"/>
                                        <p:tgtEl>
                                          <p:spTgt spid="4099">
                                            <p:txEl>
                                              <p:pRg st="5" end="5"/>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7830"/>
                                        </p:tgtEl>
                                        <p:attrNameLst>
                                          <p:attrName>style.visibility</p:attrName>
                                        </p:attrNameLst>
                                      </p:cBhvr>
                                      <p:to>
                                        <p:strVal val="visible"/>
                                      </p:to>
                                    </p:set>
                                    <p:animEffect transition="in" filter="fade">
                                      <p:cBhvr>
                                        <p:cTn id="41" dur="500"/>
                                        <p:tgtEl>
                                          <p:spTgt spid="77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ctl.iupui.edu/media/7b229645-ef0c-4ad6-8726-9b0193c61f9a/332763955/CTLContent/Events/WinterLectureSeries/Image/cWiemanBG.jpg"/>
          <p:cNvPicPr>
            <a:picLocks noChangeAspect="1" noChangeArrowheads="1"/>
          </p:cNvPicPr>
          <p:nvPr/>
        </p:nvPicPr>
        <p:blipFill>
          <a:blip r:embed="rId2" cstate="print"/>
          <a:srcRect l="8769" b="12627"/>
          <a:stretch>
            <a:fillRect/>
          </a:stretch>
        </p:blipFill>
        <p:spPr bwMode="auto">
          <a:xfrm>
            <a:off x="0" y="1022216"/>
            <a:ext cx="9163064" cy="5835784"/>
          </a:xfrm>
          <a:prstGeom prst="rect">
            <a:avLst/>
          </a:prstGeom>
          <a:noFill/>
        </p:spPr>
      </p:pic>
      <p:sp>
        <p:nvSpPr>
          <p:cNvPr id="2" name="Title 1"/>
          <p:cNvSpPr>
            <a:spLocks noGrp="1"/>
          </p:cNvSpPr>
          <p:nvPr>
            <p:ph type="title"/>
          </p:nvPr>
        </p:nvSpPr>
        <p:spPr/>
        <p:txBody>
          <a:bodyPr/>
          <a:lstStyle/>
          <a:p>
            <a:r>
              <a:rPr lang="en-US" dirty="0" smtClean="0"/>
              <a:t>Our Revolutionary Goal</a:t>
            </a:r>
            <a:endParaRPr lang="en-US" dirty="0"/>
          </a:p>
        </p:txBody>
      </p:sp>
      <p:sp>
        <p:nvSpPr>
          <p:cNvPr id="10" name="Rounded Rectangle 9"/>
          <p:cNvSpPr/>
          <p:nvPr/>
        </p:nvSpPr>
        <p:spPr bwMode="auto">
          <a:xfrm>
            <a:off x="4012443" y="1160058"/>
            <a:ext cx="5131558" cy="4763069"/>
          </a:xfrm>
          <a:prstGeom prst="roundRect">
            <a:avLst/>
          </a:prstGeom>
          <a:solidFill>
            <a:srgbClr val="00000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6" name="Content Placeholder 5"/>
          <p:cNvSpPr>
            <a:spLocks noGrp="1"/>
          </p:cNvSpPr>
          <p:nvPr>
            <p:ph sz="half" idx="1"/>
          </p:nvPr>
        </p:nvSpPr>
        <p:spPr>
          <a:xfrm>
            <a:off x="4128448" y="1286296"/>
            <a:ext cx="5015552" cy="4718719"/>
          </a:xfrm>
        </p:spPr>
        <p:txBody>
          <a:bodyPr/>
          <a:lstStyle/>
          <a:p>
            <a:pPr marL="0" indent="0" algn="ctr">
              <a:buNone/>
            </a:pPr>
            <a:r>
              <a:rPr lang="en-US" sz="3200" dirty="0" smtClean="0"/>
              <a:t>“to maximize the extent to which the learners develop expertise in the relevant subject, where expertise is defined by </a:t>
            </a:r>
            <a:r>
              <a:rPr lang="en-US" sz="3200" dirty="0" smtClean="0">
                <a:solidFill>
                  <a:srgbClr val="F6DB3C"/>
                </a:solidFill>
              </a:rPr>
              <a:t>what scientists and engineers do</a:t>
            </a:r>
            <a:r>
              <a:rPr lang="en-US" sz="3200" dirty="0" smtClean="0"/>
              <a:t>.”</a:t>
            </a:r>
          </a:p>
          <a:p>
            <a:pPr algn="ctr">
              <a:buNone/>
            </a:pPr>
            <a:r>
              <a:rPr lang="en-US" i="1" dirty="0" smtClean="0"/>
              <a:t>Carl </a:t>
            </a:r>
            <a:r>
              <a:rPr lang="en-US" i="1" dirty="0" err="1" smtClean="0"/>
              <a:t>Wieman</a:t>
            </a:r>
            <a:r>
              <a:rPr lang="en-US" i="1" dirty="0" smtClean="0"/>
              <a:t>, </a:t>
            </a:r>
          </a:p>
          <a:p>
            <a:pPr algn="ctr">
              <a:buNone/>
            </a:pPr>
            <a:r>
              <a:rPr lang="en-US" i="1" dirty="0" smtClean="0"/>
              <a:t>Physics Nobel laureate</a:t>
            </a:r>
            <a:endParaRPr lang="en-US" i="1" dirty="0"/>
          </a:p>
        </p:txBody>
      </p:sp>
    </p:spTree>
  </p:cSld>
  <p:clrMapOvr>
    <a:masterClrMapping/>
  </p:clrMapOvr>
  <p:transition advClick="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They Do?</a:t>
            </a:r>
            <a:endParaRPr lang="en-US" dirty="0"/>
          </a:p>
        </p:txBody>
      </p:sp>
      <p:sp>
        <p:nvSpPr>
          <p:cNvPr id="3" name="Content Placeholder 2"/>
          <p:cNvSpPr>
            <a:spLocks noGrp="1"/>
          </p:cNvSpPr>
          <p:nvPr>
            <p:ph idx="1"/>
          </p:nvPr>
        </p:nvSpPr>
        <p:spPr>
          <a:xfrm>
            <a:off x="457199" y="1228726"/>
            <a:ext cx="5370395" cy="4897438"/>
          </a:xfrm>
        </p:spPr>
        <p:txBody>
          <a:bodyPr/>
          <a:lstStyle/>
          <a:p>
            <a:pPr marL="0" indent="0" algn="ctr">
              <a:buNone/>
            </a:pPr>
            <a:r>
              <a:rPr lang="en-US" sz="3600" dirty="0" smtClean="0"/>
              <a:t>What do scientists and engineers do?</a:t>
            </a:r>
          </a:p>
          <a:p>
            <a:pPr marL="0" indent="0" algn="ctr">
              <a:buNone/>
            </a:pPr>
            <a:endParaRPr lang="en-US" sz="3600" dirty="0" smtClean="0"/>
          </a:p>
          <a:p>
            <a:pPr marL="0" indent="0" algn="ctr">
              <a:buNone/>
            </a:pPr>
            <a:r>
              <a:rPr lang="en-US" sz="3600" dirty="0" smtClean="0"/>
              <a:t>What expertise or skills do they possess?</a:t>
            </a:r>
          </a:p>
          <a:p>
            <a:pPr marL="0" indent="0" algn="ctr">
              <a:buNone/>
            </a:pPr>
            <a:endParaRPr lang="en-US" dirty="0" smtClean="0"/>
          </a:p>
          <a:p>
            <a:pPr marL="0" indent="0" algn="ctr"/>
            <a:r>
              <a:rPr lang="en-US" dirty="0" smtClean="0">
                <a:solidFill>
                  <a:srgbClr val="F6DB3C"/>
                </a:solidFill>
              </a:rPr>
              <a:t> Change roles</a:t>
            </a:r>
          </a:p>
          <a:p>
            <a:pPr marL="0" indent="0" algn="ctr"/>
            <a:r>
              <a:rPr lang="en-US" dirty="0" smtClean="0">
                <a:solidFill>
                  <a:srgbClr val="F6DB3C"/>
                </a:solidFill>
              </a:rPr>
              <a:t> On your white board jot down your answers</a:t>
            </a:r>
          </a:p>
          <a:p>
            <a:pPr marL="0" indent="0" algn="ctr">
              <a:buNone/>
            </a:pPr>
            <a:endParaRPr lang="en-US" dirty="0"/>
          </a:p>
        </p:txBody>
      </p:sp>
      <p:pic>
        <p:nvPicPr>
          <p:cNvPr id="53250" name="Picture 2" descr="http://cdn.topshelfcomix.com/comix/mad_scientists/mad_scientists_01.gif"/>
          <p:cNvPicPr>
            <a:picLocks noChangeAspect="1" noChangeArrowheads="1"/>
          </p:cNvPicPr>
          <p:nvPr/>
        </p:nvPicPr>
        <p:blipFill>
          <a:blip r:embed="rId2" cstate="print"/>
          <a:srcRect l="52919" t="12261" r="2902" b="35220"/>
          <a:stretch>
            <a:fillRect/>
          </a:stretch>
        </p:blipFill>
        <p:spPr bwMode="auto">
          <a:xfrm>
            <a:off x="5792215" y="1269242"/>
            <a:ext cx="3351785" cy="5199797"/>
          </a:xfrm>
          <a:prstGeom prst="rect">
            <a:avLst/>
          </a:prstGeom>
          <a:noFill/>
        </p:spPr>
      </p:pic>
    </p:spTree>
  </p:cSld>
  <p:clrMapOvr>
    <a:masterClrMapping/>
  </p:clrMapOvr>
  <p:transition advClick="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Inquiry and Science</a:t>
            </a:r>
            <a:endParaRPr lang="en-US" dirty="0"/>
          </a:p>
        </p:txBody>
      </p:sp>
      <p:sp>
        <p:nvSpPr>
          <p:cNvPr id="4" name="Arc 3"/>
          <p:cNvSpPr/>
          <p:nvPr/>
        </p:nvSpPr>
        <p:spPr bwMode="auto">
          <a:xfrm>
            <a:off x="1433015" y="1692330"/>
            <a:ext cx="6591869" cy="4926834"/>
          </a:xfrm>
          <a:prstGeom prst="arc">
            <a:avLst>
              <a:gd name="adj1" fmla="val 13906322"/>
              <a:gd name="adj2" fmla="val 13817204"/>
            </a:avLst>
          </a:prstGeom>
          <a:noFill/>
          <a:ln w="76200" cap="flat" cmpd="sng" algn="ctr">
            <a:solidFill>
              <a:srgbClr val="92D050"/>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6" name="Rounded Rectangle 5"/>
          <p:cNvSpPr/>
          <p:nvPr/>
        </p:nvSpPr>
        <p:spPr bwMode="auto">
          <a:xfrm>
            <a:off x="3739487" y="1405725"/>
            <a:ext cx="2374710" cy="832514"/>
          </a:xfrm>
          <a:prstGeom prst="roundRect">
            <a:avLst>
              <a:gd name="adj" fmla="val 34849"/>
            </a:avLst>
          </a:prstGeom>
          <a:solidFill>
            <a:srgbClr val="003399"/>
          </a:solidFill>
          <a:ln w="5715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Observe</a:t>
            </a:r>
          </a:p>
        </p:txBody>
      </p:sp>
      <p:sp>
        <p:nvSpPr>
          <p:cNvPr id="7" name="Rounded Rectangle 6"/>
          <p:cNvSpPr/>
          <p:nvPr/>
        </p:nvSpPr>
        <p:spPr bwMode="auto">
          <a:xfrm>
            <a:off x="6252949" y="2813718"/>
            <a:ext cx="2374710" cy="1444389"/>
          </a:xfrm>
          <a:prstGeom prst="roundRect">
            <a:avLst>
              <a:gd name="adj" fmla="val 34849"/>
            </a:avLst>
          </a:prstGeom>
          <a:solidFill>
            <a:srgbClr val="003399"/>
          </a:solidFill>
          <a:ln w="5715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Find a</a:t>
            </a:r>
          </a:p>
          <a:p>
            <a:pPr marL="0" marR="0" indent="0" algn="ctr" defTabSz="914400" rtl="0" eaLnBrk="0" fontAlgn="base" latinLnBrk="0" hangingPunct="0">
              <a:lnSpc>
                <a:spcPct val="100000"/>
              </a:lnSpc>
              <a:spcBef>
                <a:spcPct val="0"/>
              </a:spcBef>
              <a:spcAft>
                <a:spcPct val="0"/>
              </a:spcAft>
              <a:buClrTx/>
              <a:buSzTx/>
              <a:buFontTx/>
              <a:buNone/>
              <a:tabLst/>
            </a:pPr>
            <a:r>
              <a:rPr lang="en-US" sz="3600" b="1" dirty="0" smtClean="0">
                <a:effectLst>
                  <a:outerShdw blurRad="38100" dist="38100" dir="2700000" algn="tl">
                    <a:srgbClr val="000000">
                      <a:alpha val="43137"/>
                    </a:srgbClr>
                  </a:outerShdw>
                </a:effectLst>
                <a:latin typeface="Arial" pitchFamily="34" charset="0"/>
                <a:cs typeface="Arial" pitchFamily="34" charset="0"/>
              </a:rPr>
              <a:t>Pattern</a:t>
            </a:r>
            <a:endParaRPr kumimoji="0" lang="en-US" sz="3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Rounded Rectangle 7"/>
          <p:cNvSpPr/>
          <p:nvPr/>
        </p:nvSpPr>
        <p:spPr bwMode="auto">
          <a:xfrm>
            <a:off x="5190706" y="5236187"/>
            <a:ext cx="3107142" cy="959893"/>
          </a:xfrm>
          <a:prstGeom prst="roundRect">
            <a:avLst>
              <a:gd name="adj" fmla="val 34849"/>
            </a:avLst>
          </a:prstGeom>
          <a:solidFill>
            <a:srgbClr val="003399"/>
          </a:solidFill>
          <a:ln w="5715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Formalize</a:t>
            </a:r>
          </a:p>
        </p:txBody>
      </p:sp>
      <p:sp>
        <p:nvSpPr>
          <p:cNvPr id="9" name="Rounded Rectangle 8"/>
          <p:cNvSpPr/>
          <p:nvPr/>
        </p:nvSpPr>
        <p:spPr bwMode="auto">
          <a:xfrm>
            <a:off x="812045" y="5215715"/>
            <a:ext cx="3107142" cy="959893"/>
          </a:xfrm>
          <a:prstGeom prst="roundRect">
            <a:avLst>
              <a:gd name="adj" fmla="val 34849"/>
            </a:avLst>
          </a:prstGeom>
          <a:solidFill>
            <a:srgbClr val="003399"/>
          </a:solidFill>
          <a:ln w="5715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Apply</a:t>
            </a:r>
          </a:p>
        </p:txBody>
      </p:sp>
      <p:sp>
        <p:nvSpPr>
          <p:cNvPr id="10" name="Rounded Rectangle 9"/>
          <p:cNvSpPr/>
          <p:nvPr/>
        </p:nvSpPr>
        <p:spPr bwMode="auto">
          <a:xfrm>
            <a:off x="609605" y="2943366"/>
            <a:ext cx="3107142" cy="959893"/>
          </a:xfrm>
          <a:prstGeom prst="roundRect">
            <a:avLst>
              <a:gd name="adj" fmla="val 34849"/>
            </a:avLst>
          </a:prstGeom>
          <a:solidFill>
            <a:srgbClr val="003399"/>
          </a:solidFill>
          <a:ln w="5715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Verify</a:t>
            </a:r>
          </a:p>
        </p:txBody>
      </p:sp>
    </p:spTree>
  </p:cSld>
  <p:clrMapOvr>
    <a:masterClrMapping/>
  </p:clrMapOvr>
  <p:transition advClick="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Educational Revolution!</a:t>
            </a:r>
            <a:endParaRPr lang="en-US" dirty="0"/>
          </a:p>
        </p:txBody>
      </p:sp>
      <p:sp>
        <p:nvSpPr>
          <p:cNvPr id="3" name="Content Placeholder 2"/>
          <p:cNvSpPr>
            <a:spLocks noGrp="1"/>
          </p:cNvSpPr>
          <p:nvPr>
            <p:ph idx="1"/>
          </p:nvPr>
        </p:nvSpPr>
        <p:spPr/>
        <p:txBody>
          <a:bodyPr/>
          <a:lstStyle/>
          <a:p>
            <a:pPr marL="0" indent="0" algn="ctr">
              <a:buNone/>
            </a:pPr>
            <a:r>
              <a:rPr lang="en-US" dirty="0" smtClean="0">
                <a:solidFill>
                  <a:srgbClr val="F6DB3C"/>
                </a:solidFill>
              </a:rPr>
              <a:t>Crazy Idea:</a:t>
            </a:r>
          </a:p>
          <a:p>
            <a:pPr marL="0" indent="0" algn="ctr">
              <a:buNone/>
            </a:pPr>
            <a:r>
              <a:rPr lang="en-US" dirty="0" smtClean="0"/>
              <a:t>Use scientific methods to improve teaching</a:t>
            </a:r>
          </a:p>
          <a:p>
            <a:pPr algn="ctr"/>
            <a:r>
              <a:rPr lang="en-US" dirty="0" smtClean="0"/>
              <a:t>Develop theories</a:t>
            </a:r>
          </a:p>
          <a:p>
            <a:pPr algn="ctr"/>
            <a:r>
              <a:rPr lang="en-US" dirty="0" smtClean="0"/>
              <a:t>Design curriculum</a:t>
            </a:r>
          </a:p>
          <a:p>
            <a:pPr algn="ctr"/>
            <a:r>
              <a:rPr lang="en-US" dirty="0" smtClean="0"/>
              <a:t>Measure results</a:t>
            </a:r>
          </a:p>
          <a:p>
            <a:pPr algn="ctr"/>
            <a:r>
              <a:rPr lang="en-US" dirty="0" smtClean="0"/>
              <a:t>Revise theories</a:t>
            </a:r>
          </a:p>
        </p:txBody>
      </p:sp>
      <p:sp>
        <p:nvSpPr>
          <p:cNvPr id="4" name="Circular Arrow 3"/>
          <p:cNvSpPr/>
          <p:nvPr/>
        </p:nvSpPr>
        <p:spPr bwMode="auto">
          <a:xfrm rot="15990154" flipV="1">
            <a:off x="5359041" y="2924941"/>
            <a:ext cx="2420452" cy="2342750"/>
          </a:xfrm>
          <a:prstGeom prst="circularArrow">
            <a:avLst>
              <a:gd name="adj1" fmla="val 12500"/>
              <a:gd name="adj2" fmla="val 1142319"/>
              <a:gd name="adj3" fmla="val 20457681"/>
              <a:gd name="adj4" fmla="val 10068467"/>
              <a:gd name="adj5" fmla="val 12500"/>
            </a:avLst>
          </a:prstGeom>
          <a:solidFill>
            <a:srgbClr val="00B0F0"/>
          </a:solidFill>
          <a:ln w="285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Garamond" pitchFamily="18" charset="0"/>
            </a:endParaRPr>
          </a:p>
        </p:txBody>
      </p:sp>
    </p:spTree>
    <p:extLst>
      <p:ext uri="{BB962C8B-B14F-4D97-AF65-F5344CB8AC3E}">
        <p14:creationId xmlns="" xmlns:p14="http://schemas.microsoft.com/office/powerpoint/2010/main" val="2229284100"/>
      </p:ext>
    </p:extLst>
  </p:cSld>
  <p:clrMapOvr>
    <a:masterClrMapping/>
  </p:clrMapOvr>
  <p:transition advClick="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7938"/>
            <a:ext cx="9144000" cy="1143000"/>
          </a:xfrm>
        </p:spPr>
        <p:txBody>
          <a:bodyPr/>
          <a:lstStyle/>
          <a:p>
            <a:pPr eaLnBrk="1" hangingPunct="1">
              <a:defRPr/>
            </a:pPr>
            <a:r>
              <a:rPr lang="en-US" smtClean="0"/>
              <a:t>Time for a Test!</a:t>
            </a:r>
            <a:endParaRPr lang="en-CA" smtClean="0"/>
          </a:p>
        </p:txBody>
      </p:sp>
      <p:sp>
        <p:nvSpPr>
          <p:cNvPr id="25603" name="Content Placeholder 2"/>
          <p:cNvSpPr>
            <a:spLocks noGrp="1"/>
          </p:cNvSpPr>
          <p:nvPr>
            <p:ph idx="1"/>
          </p:nvPr>
        </p:nvSpPr>
        <p:spPr>
          <a:xfrm>
            <a:off x="457200" y="1228725"/>
            <a:ext cx="8229600" cy="4897438"/>
          </a:xfrm>
        </p:spPr>
        <p:txBody>
          <a:bodyPr/>
          <a:lstStyle/>
          <a:p>
            <a:pPr eaLnBrk="1" hangingPunct="1">
              <a:buFont typeface="Wingdings" pitchFamily="2" charset="2"/>
              <a:buNone/>
              <a:defRPr/>
            </a:pPr>
            <a:r>
              <a:rPr lang="en-US" sz="3600" dirty="0" smtClean="0"/>
              <a:t>You need:</a:t>
            </a:r>
          </a:p>
          <a:p>
            <a:pPr eaLnBrk="1" hangingPunct="1">
              <a:defRPr/>
            </a:pPr>
            <a:r>
              <a:rPr lang="en-US" sz="3600" dirty="0" smtClean="0"/>
              <a:t>a pencil</a:t>
            </a:r>
          </a:p>
          <a:p>
            <a:pPr eaLnBrk="1" hangingPunct="1">
              <a:defRPr/>
            </a:pPr>
            <a:r>
              <a:rPr lang="en-US" sz="3600" dirty="0" smtClean="0"/>
              <a:t>paper</a:t>
            </a:r>
          </a:p>
          <a:p>
            <a:pPr eaLnBrk="1" hangingPunct="1">
              <a:defRPr/>
            </a:pPr>
            <a:endParaRPr lang="en-US" sz="3600" dirty="0" smtClean="0"/>
          </a:p>
          <a:p>
            <a:pPr eaLnBrk="1" hangingPunct="1">
              <a:buFont typeface="Wingdings" pitchFamily="2" charset="2"/>
              <a:buNone/>
              <a:defRPr/>
            </a:pPr>
            <a:r>
              <a:rPr lang="en-US" sz="3600" dirty="0" smtClean="0"/>
              <a:t>Pencils Down!</a:t>
            </a:r>
            <a:endParaRPr lang="en-CA" sz="3600" dirty="0" smtClean="0"/>
          </a:p>
        </p:txBody>
      </p:sp>
      <p:pic>
        <p:nvPicPr>
          <p:cNvPr id="15364" name="Picture 4" descr="http://www.citizenship-aei.org/wp-content/uploads/Testing.jpg"/>
          <p:cNvPicPr>
            <a:picLocks noChangeAspect="1" noChangeArrowheads="1"/>
          </p:cNvPicPr>
          <p:nvPr/>
        </p:nvPicPr>
        <p:blipFill>
          <a:blip r:embed="rId2" cstate="screen"/>
          <a:srcRect/>
          <a:stretch>
            <a:fillRect/>
          </a:stretch>
        </p:blipFill>
        <p:spPr bwMode="auto">
          <a:xfrm>
            <a:off x="4486275" y="1600200"/>
            <a:ext cx="4273550" cy="4572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2195513" y="1557338"/>
            <a:ext cx="430212" cy="3630612"/>
            <a:chOff x="1383" y="981"/>
            <a:chExt cx="271" cy="2287"/>
          </a:xfrm>
        </p:grpSpPr>
        <p:sp>
          <p:nvSpPr>
            <p:cNvPr id="16421" name="Freeform 2"/>
            <p:cNvSpPr>
              <a:spLocks noChangeArrowheads="1"/>
            </p:cNvSpPr>
            <p:nvPr/>
          </p:nvSpPr>
          <p:spPr bwMode="auto">
            <a:xfrm>
              <a:off x="1411" y="2036"/>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6422" name="Freeform 3"/>
            <p:cNvSpPr>
              <a:spLocks noChangeArrowheads="1"/>
            </p:cNvSpPr>
            <p:nvPr/>
          </p:nvSpPr>
          <p:spPr bwMode="auto">
            <a:xfrm flipH="1">
              <a:off x="1383" y="981"/>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3" name="Group 4"/>
            <p:cNvGrpSpPr>
              <a:grpSpLocks/>
            </p:cNvGrpSpPr>
            <p:nvPr/>
          </p:nvGrpSpPr>
          <p:grpSpPr bwMode="auto">
            <a:xfrm>
              <a:off x="1383" y="2555"/>
              <a:ext cx="243" cy="243"/>
              <a:chOff x="1383" y="2555"/>
              <a:chExt cx="243" cy="243"/>
            </a:xfrm>
          </p:grpSpPr>
          <p:sp>
            <p:nvSpPr>
              <p:cNvPr id="16428" name="Freeform 5"/>
              <p:cNvSpPr>
                <a:spLocks noChangeArrowheads="1"/>
              </p:cNvSpPr>
              <p:nvPr/>
            </p:nvSpPr>
            <p:spPr bwMode="auto">
              <a:xfrm flipH="1" flipV="1">
                <a:off x="1383" y="2554"/>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6429" name="Line 6"/>
              <p:cNvSpPr>
                <a:spLocks noChangeShapeType="1"/>
              </p:cNvSpPr>
              <p:nvPr/>
            </p:nvSpPr>
            <p:spPr bwMode="auto">
              <a:xfrm flipH="1">
                <a:off x="1382" y="2799"/>
                <a:ext cx="246" cy="1"/>
              </a:xfrm>
              <a:prstGeom prst="line">
                <a:avLst/>
              </a:prstGeom>
              <a:noFill/>
              <a:ln w="57150">
                <a:solidFill>
                  <a:schemeClr val="tx1"/>
                </a:solidFill>
                <a:miter lim="800000"/>
                <a:headEnd/>
                <a:tailEnd/>
              </a:ln>
            </p:spPr>
            <p:txBody>
              <a:bodyPr/>
              <a:lstStyle/>
              <a:p>
                <a:endParaRPr lang="en-US"/>
              </a:p>
            </p:txBody>
          </p:sp>
        </p:grpSp>
        <p:grpSp>
          <p:nvGrpSpPr>
            <p:cNvPr id="4" name="Group 7"/>
            <p:cNvGrpSpPr>
              <a:grpSpLocks/>
            </p:cNvGrpSpPr>
            <p:nvPr/>
          </p:nvGrpSpPr>
          <p:grpSpPr bwMode="auto">
            <a:xfrm>
              <a:off x="1404" y="1535"/>
              <a:ext cx="243" cy="243"/>
              <a:chOff x="1404" y="1535"/>
              <a:chExt cx="243" cy="243"/>
            </a:xfrm>
          </p:grpSpPr>
          <p:sp>
            <p:nvSpPr>
              <p:cNvPr id="16426" name="Freeform 8"/>
              <p:cNvSpPr>
                <a:spLocks noChangeArrowheads="1"/>
              </p:cNvSpPr>
              <p:nvPr/>
            </p:nvSpPr>
            <p:spPr bwMode="auto">
              <a:xfrm rot="5400000" flipH="1" flipV="1">
                <a:off x="1406" y="1535"/>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6427" name="Line 9"/>
              <p:cNvSpPr>
                <a:spLocks noChangeShapeType="1"/>
              </p:cNvSpPr>
              <p:nvPr/>
            </p:nvSpPr>
            <p:spPr bwMode="auto">
              <a:xfrm flipV="1">
                <a:off x="1404" y="1534"/>
                <a:ext cx="1" cy="246"/>
              </a:xfrm>
              <a:prstGeom prst="line">
                <a:avLst/>
              </a:prstGeom>
              <a:noFill/>
              <a:ln w="57150">
                <a:solidFill>
                  <a:schemeClr val="tx1"/>
                </a:solidFill>
                <a:miter lim="800000"/>
                <a:headEnd/>
                <a:tailEnd/>
              </a:ln>
            </p:spPr>
            <p:txBody>
              <a:bodyPr/>
              <a:lstStyle/>
              <a:p>
                <a:endParaRPr lang="en-US"/>
              </a:p>
            </p:txBody>
          </p:sp>
        </p:grpSp>
        <p:sp>
          <p:nvSpPr>
            <p:cNvPr id="16425" name="Rectangle 10"/>
            <p:cNvSpPr>
              <a:spLocks noChangeArrowheads="1"/>
            </p:cNvSpPr>
            <p:nvPr/>
          </p:nvSpPr>
          <p:spPr bwMode="auto">
            <a:xfrm>
              <a:off x="1383" y="3033"/>
              <a:ext cx="262" cy="235"/>
            </a:xfrm>
            <a:prstGeom prst="rect">
              <a:avLst/>
            </a:prstGeom>
            <a:noFill/>
            <a:ln w="57150">
              <a:solidFill>
                <a:schemeClr val="tx1"/>
              </a:solidFill>
              <a:miter lim="800000"/>
              <a:headEnd/>
              <a:tailEnd/>
            </a:ln>
          </p:spPr>
          <p:txBody>
            <a:bodyPr wrap="none" anchor="ctr"/>
            <a:lstStyle/>
            <a:p>
              <a:endParaRPr lang="en-CA"/>
            </a:p>
          </p:txBody>
        </p:sp>
      </p:grpSp>
      <p:grpSp>
        <p:nvGrpSpPr>
          <p:cNvPr id="5" name="Group 49"/>
          <p:cNvGrpSpPr>
            <a:grpSpLocks/>
          </p:cNvGrpSpPr>
          <p:nvPr/>
        </p:nvGrpSpPr>
        <p:grpSpPr bwMode="auto">
          <a:xfrm>
            <a:off x="5580063" y="1773238"/>
            <a:ext cx="439737" cy="3344862"/>
            <a:chOff x="3515" y="1117"/>
            <a:chExt cx="277" cy="2107"/>
          </a:xfrm>
        </p:grpSpPr>
        <p:sp>
          <p:nvSpPr>
            <p:cNvPr id="16411" name="Freeform 12"/>
            <p:cNvSpPr>
              <a:spLocks noChangeArrowheads="1"/>
            </p:cNvSpPr>
            <p:nvPr/>
          </p:nvSpPr>
          <p:spPr bwMode="auto">
            <a:xfrm flipV="1">
              <a:off x="3534" y="2542"/>
              <a:ext cx="249" cy="235"/>
            </a:xfrm>
            <a:custGeom>
              <a:avLst/>
              <a:gdLst>
                <a:gd name="T0" fmla="*/ 0 w 390"/>
                <a:gd name="T1" fmla="*/ 0 h 405"/>
                <a:gd name="T2" fmla="*/ 0 w 390"/>
                <a:gd name="T3" fmla="*/ 79 h 405"/>
                <a:gd name="T4" fmla="*/ 102 w 390"/>
                <a:gd name="T5" fmla="*/ 7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6" name="Group 13"/>
            <p:cNvGrpSpPr>
              <a:grpSpLocks/>
            </p:cNvGrpSpPr>
            <p:nvPr/>
          </p:nvGrpSpPr>
          <p:grpSpPr bwMode="auto">
            <a:xfrm>
              <a:off x="3541" y="2045"/>
              <a:ext cx="234" cy="248"/>
              <a:chOff x="3541" y="2045"/>
              <a:chExt cx="234" cy="248"/>
            </a:xfrm>
          </p:grpSpPr>
          <p:sp>
            <p:nvSpPr>
              <p:cNvPr id="16419" name="Freeform 14"/>
              <p:cNvSpPr>
                <a:spLocks noChangeArrowheads="1"/>
              </p:cNvSpPr>
              <p:nvPr/>
            </p:nvSpPr>
            <p:spPr bwMode="auto">
              <a:xfrm rot="-5400000" flipH="1" flipV="1">
                <a:off x="3533" y="2055"/>
                <a:ext cx="249" cy="234"/>
              </a:xfrm>
              <a:custGeom>
                <a:avLst/>
                <a:gdLst>
                  <a:gd name="T0" fmla="*/ 0 w 390"/>
                  <a:gd name="T1" fmla="*/ 0 h 405"/>
                  <a:gd name="T2" fmla="*/ 0 w 390"/>
                  <a:gd name="T3" fmla="*/ 78 h 405"/>
                  <a:gd name="T4" fmla="*/ 102 w 390"/>
                  <a:gd name="T5" fmla="*/ 7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6420" name="Line 15"/>
              <p:cNvSpPr>
                <a:spLocks noChangeShapeType="1"/>
              </p:cNvSpPr>
              <p:nvPr/>
            </p:nvSpPr>
            <p:spPr bwMode="auto">
              <a:xfrm>
                <a:off x="3776" y="2045"/>
                <a:ext cx="1" cy="249"/>
              </a:xfrm>
              <a:prstGeom prst="line">
                <a:avLst/>
              </a:prstGeom>
              <a:noFill/>
              <a:ln w="57150">
                <a:solidFill>
                  <a:schemeClr val="tx1"/>
                </a:solidFill>
                <a:miter lim="800000"/>
                <a:headEnd/>
                <a:tailEnd/>
              </a:ln>
            </p:spPr>
            <p:txBody>
              <a:bodyPr/>
              <a:lstStyle/>
              <a:p>
                <a:endParaRPr lang="en-US"/>
              </a:p>
            </p:txBody>
          </p:sp>
        </p:grpSp>
        <p:grpSp>
          <p:nvGrpSpPr>
            <p:cNvPr id="7" name="Group 16"/>
            <p:cNvGrpSpPr>
              <a:grpSpLocks/>
            </p:cNvGrpSpPr>
            <p:nvPr/>
          </p:nvGrpSpPr>
          <p:grpSpPr bwMode="auto">
            <a:xfrm>
              <a:off x="3534" y="1117"/>
              <a:ext cx="248" cy="234"/>
              <a:chOff x="3534" y="1117"/>
              <a:chExt cx="248" cy="234"/>
            </a:xfrm>
          </p:grpSpPr>
          <p:sp>
            <p:nvSpPr>
              <p:cNvPr id="16417" name="Freeform 17"/>
              <p:cNvSpPr>
                <a:spLocks noChangeArrowheads="1"/>
              </p:cNvSpPr>
              <p:nvPr/>
            </p:nvSpPr>
            <p:spPr bwMode="auto">
              <a:xfrm flipV="1">
                <a:off x="3534" y="1117"/>
                <a:ext cx="249" cy="235"/>
              </a:xfrm>
              <a:custGeom>
                <a:avLst/>
                <a:gdLst>
                  <a:gd name="T0" fmla="*/ 0 w 390"/>
                  <a:gd name="T1" fmla="*/ 0 h 405"/>
                  <a:gd name="T2" fmla="*/ 0 w 390"/>
                  <a:gd name="T3" fmla="*/ 79 h 405"/>
                  <a:gd name="T4" fmla="*/ 102 w 390"/>
                  <a:gd name="T5" fmla="*/ 7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6418" name="Line 18"/>
              <p:cNvSpPr>
                <a:spLocks noChangeShapeType="1"/>
              </p:cNvSpPr>
              <p:nvPr/>
            </p:nvSpPr>
            <p:spPr bwMode="auto">
              <a:xfrm>
                <a:off x="3534" y="1352"/>
                <a:ext cx="249" cy="1"/>
              </a:xfrm>
              <a:prstGeom prst="line">
                <a:avLst/>
              </a:prstGeom>
              <a:noFill/>
              <a:ln w="57150">
                <a:solidFill>
                  <a:schemeClr val="tx1"/>
                </a:solidFill>
                <a:miter lim="800000"/>
                <a:headEnd/>
                <a:tailEnd/>
              </a:ln>
            </p:spPr>
            <p:txBody>
              <a:bodyPr/>
              <a:lstStyle/>
              <a:p>
                <a:endParaRPr lang="en-US"/>
              </a:p>
            </p:txBody>
          </p:sp>
        </p:grpSp>
        <p:sp>
          <p:nvSpPr>
            <p:cNvPr id="16414" name="Rectangle 20"/>
            <p:cNvSpPr>
              <a:spLocks noChangeArrowheads="1"/>
            </p:cNvSpPr>
            <p:nvPr/>
          </p:nvSpPr>
          <p:spPr bwMode="auto">
            <a:xfrm>
              <a:off x="3524" y="2998"/>
              <a:ext cx="268" cy="226"/>
            </a:xfrm>
            <a:prstGeom prst="rect">
              <a:avLst/>
            </a:prstGeom>
            <a:noFill/>
            <a:ln w="57150">
              <a:solidFill>
                <a:schemeClr val="tx1"/>
              </a:solidFill>
              <a:miter lim="800000"/>
              <a:headEnd/>
              <a:tailEnd/>
            </a:ln>
          </p:spPr>
          <p:txBody>
            <a:bodyPr wrap="none" anchor="ctr"/>
            <a:lstStyle/>
            <a:p>
              <a:endParaRPr lang="en-CA"/>
            </a:p>
          </p:txBody>
        </p:sp>
        <p:sp>
          <p:nvSpPr>
            <p:cNvPr id="16415" name="Oval 21"/>
            <p:cNvSpPr>
              <a:spLocks noChangeArrowheads="1"/>
            </p:cNvSpPr>
            <p:nvPr/>
          </p:nvSpPr>
          <p:spPr bwMode="auto">
            <a:xfrm>
              <a:off x="3612" y="3067"/>
              <a:ext cx="91" cy="83"/>
            </a:xfrm>
            <a:prstGeom prst="ellipse">
              <a:avLst/>
            </a:prstGeom>
            <a:solidFill>
              <a:schemeClr val="bg1"/>
            </a:solidFill>
            <a:ln w="57150">
              <a:solidFill>
                <a:schemeClr val="tx1"/>
              </a:solidFill>
              <a:miter lim="800000"/>
              <a:headEnd/>
              <a:tailEnd/>
            </a:ln>
          </p:spPr>
          <p:txBody>
            <a:bodyPr wrap="none" anchor="ctr"/>
            <a:lstStyle/>
            <a:p>
              <a:endParaRPr lang="en-CA"/>
            </a:p>
          </p:txBody>
        </p:sp>
        <p:sp>
          <p:nvSpPr>
            <p:cNvPr id="16416" name="Freeform 22"/>
            <p:cNvSpPr>
              <a:spLocks noChangeArrowheads="1"/>
            </p:cNvSpPr>
            <p:nvPr/>
          </p:nvSpPr>
          <p:spPr bwMode="auto">
            <a:xfrm flipH="1" flipV="1">
              <a:off x="3515" y="1589"/>
              <a:ext cx="249" cy="234"/>
            </a:xfrm>
            <a:custGeom>
              <a:avLst/>
              <a:gdLst>
                <a:gd name="T0" fmla="*/ 0 w 390"/>
                <a:gd name="T1" fmla="*/ 0 h 405"/>
                <a:gd name="T2" fmla="*/ 0 w 390"/>
                <a:gd name="T3" fmla="*/ 78 h 405"/>
                <a:gd name="T4" fmla="*/ 102 w 390"/>
                <a:gd name="T5" fmla="*/ 7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sp>
        <p:nvSpPr>
          <p:cNvPr id="16388" name="Rectangle 23"/>
          <p:cNvSpPr>
            <a:spLocks noChangeArrowheads="1"/>
          </p:cNvSpPr>
          <p:nvPr/>
        </p:nvSpPr>
        <p:spPr bwMode="auto">
          <a:xfrm>
            <a:off x="533400" y="538163"/>
            <a:ext cx="8153400" cy="647700"/>
          </a:xfrm>
          <a:prstGeom prst="rect">
            <a:avLst/>
          </a:prstGeom>
          <a:noFill/>
          <a:ln w="9525">
            <a:noFill/>
            <a:round/>
            <a:headEnd/>
            <a:tailEnd/>
          </a:ln>
        </p:spPr>
        <p:txBody>
          <a:bodyPr lIns="90000" tIns="46800" rIns="90000" bIns="46800" anchor="ctr">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CA" sz="3600" b="1">
                <a:solidFill>
                  <a:srgbClr val="FFFF00"/>
                </a:solidFill>
                <a:latin typeface="Arial" charset="0"/>
                <a:cs typeface="Arial" charset="0"/>
              </a:rPr>
              <a:t>Study This – You Will Be Tested!</a:t>
            </a:r>
            <a:endParaRPr lang="en-US" sz="3600" b="1">
              <a:solidFill>
                <a:srgbClr val="FFFF00"/>
              </a:solidFill>
              <a:latin typeface="Arial" charset="0"/>
              <a:cs typeface="Arial" charset="0"/>
            </a:endParaRPr>
          </a:p>
        </p:txBody>
      </p:sp>
      <p:sp>
        <p:nvSpPr>
          <p:cNvPr id="16389" name="Rectangle 24"/>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0" name="Rectangle 25"/>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1" name="Rectangle 26"/>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2" name="Rectangle 27"/>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3" name="Rectangle 28"/>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4" name="Rectangle 29"/>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5" name="Rectangle 30"/>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6" name="Rectangle 31"/>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7" name="Rectangle 32"/>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16398" name="Rectangle 33"/>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graphicFrame>
        <p:nvGraphicFramePr>
          <p:cNvPr id="10287" name="Group 47"/>
          <p:cNvGraphicFramePr>
            <a:graphicFrameLocks noGrp="1"/>
          </p:cNvGraphicFramePr>
          <p:nvPr/>
        </p:nvGraphicFramePr>
        <p:xfrm>
          <a:off x="2743200" y="762000"/>
          <a:ext cx="1009650" cy="4797121"/>
        </p:xfrm>
        <a:graphic>
          <a:graphicData uri="http://schemas.openxmlformats.org/drawingml/2006/table">
            <a:tbl>
              <a:tblPr/>
              <a:tblGrid>
                <a:gridCol w="1009650"/>
              </a:tblGrid>
              <a:tr h="12747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r>
                      <a:b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b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1</a:t>
                      </a:r>
                    </a:p>
                  </a:txBody>
                  <a:tcPr marL="90000" marR="90000" marT="69480" marB="46800" horzOverflow="overflow">
                    <a:lnL>
                      <a:noFill/>
                    </a:lnL>
                    <a:lnR>
                      <a:noFill/>
                    </a:lnR>
                    <a:lnT>
                      <a:noFill/>
                    </a:lnT>
                    <a:lnB>
                      <a:noFill/>
                    </a:lnB>
                    <a:lnTlToBr>
                      <a:noFill/>
                    </a:lnTlToBr>
                    <a:lnBlToTr>
                      <a:noFill/>
                    </a:lnBlToTr>
                    <a:noFill/>
                  </a:tcPr>
                </a:tc>
              </a:tr>
              <a:tr h="83661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2</a:t>
                      </a:r>
                    </a:p>
                  </a:txBody>
                  <a:tcPr marL="90000" marR="90000" marT="69480" marB="46800" horzOverflow="overflow">
                    <a:lnL>
                      <a:noFill/>
                    </a:lnL>
                    <a:lnR>
                      <a:noFill/>
                    </a:lnR>
                    <a:lnT>
                      <a:noFill/>
                    </a:lnT>
                    <a:lnB>
                      <a:noFill/>
                    </a:lnB>
                    <a:lnTlToBr>
                      <a:noFill/>
                    </a:lnTlToBr>
                    <a:lnBlToTr>
                      <a:noFill/>
                    </a:lnBlToTr>
                    <a:noFill/>
                  </a:tcPr>
                </a:tc>
              </a:tr>
              <a:tr h="8302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3</a:t>
                      </a:r>
                    </a:p>
                  </a:txBody>
                  <a:tcPr marL="90000" marR="90000" marT="69480" marB="46800" horzOverflow="overflow">
                    <a:lnL>
                      <a:noFill/>
                    </a:lnL>
                    <a:lnR>
                      <a:noFill/>
                    </a:lnR>
                    <a:lnT>
                      <a:noFill/>
                    </a:lnT>
                    <a:lnB>
                      <a:noFill/>
                    </a:lnB>
                    <a:lnTlToBr>
                      <a:noFill/>
                    </a:lnTlToBr>
                    <a:lnBlToTr>
                      <a:noFill/>
                    </a:lnBlToTr>
                    <a:noFill/>
                  </a:tcPr>
                </a:tc>
              </a:tr>
              <a:tr h="833438">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4</a:t>
                      </a:r>
                    </a:p>
                  </a:txBody>
                  <a:tcPr marL="90000" marR="90000" marT="69480" marB="46800" horzOverflow="overflow">
                    <a:lnL>
                      <a:noFill/>
                    </a:lnL>
                    <a:lnR>
                      <a:noFill/>
                    </a:lnR>
                    <a:lnT>
                      <a:noFill/>
                    </a:lnT>
                    <a:lnB>
                      <a:noFill/>
                    </a:lnB>
                    <a:lnTlToBr>
                      <a:noFill/>
                    </a:lnTlToBr>
                    <a:lnBlToTr>
                      <a:noFill/>
                    </a:lnBlToTr>
                    <a:noFill/>
                  </a:tcPr>
                </a:tc>
              </a:tr>
              <a:tr h="9064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5</a:t>
                      </a:r>
                    </a:p>
                  </a:txBody>
                  <a:tcPr marL="90000" marR="90000" marT="69480" marB="46800" horzOverflow="overflow">
                    <a:lnL>
                      <a:noFill/>
                    </a:lnL>
                    <a:lnR>
                      <a:noFill/>
                    </a:lnR>
                    <a:lnT>
                      <a:noFill/>
                    </a:lnT>
                    <a:lnB>
                      <a:noFill/>
                    </a:lnB>
                    <a:lnTlToBr>
                      <a:noFill/>
                    </a:lnTlToBr>
                    <a:lnBlToTr>
                      <a:noFill/>
                    </a:lnBlToTr>
                    <a:noFill/>
                  </a:tcPr>
                </a:tc>
              </a:tr>
            </a:tbl>
          </a:graphicData>
        </a:graphic>
      </p:graphicFrame>
      <p:graphicFrame>
        <p:nvGraphicFramePr>
          <p:cNvPr id="10288" name="Group 48"/>
          <p:cNvGraphicFramePr>
            <a:graphicFrameLocks noGrp="1"/>
          </p:cNvGraphicFramePr>
          <p:nvPr/>
        </p:nvGraphicFramePr>
        <p:xfrm>
          <a:off x="6248400" y="838200"/>
          <a:ext cx="1009650" cy="4638370"/>
        </p:xfrm>
        <a:graphic>
          <a:graphicData uri="http://schemas.openxmlformats.org/drawingml/2006/table">
            <a:tbl>
              <a:tblPr/>
              <a:tblGrid>
                <a:gridCol w="1009650"/>
              </a:tblGrid>
              <a:tr h="1216025">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r>
                      <a:b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b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6</a:t>
                      </a:r>
                    </a:p>
                  </a:txBody>
                  <a:tcPr marL="90000" marR="90000" marT="69480" marB="46800" horzOverflow="overflow">
                    <a:lnL>
                      <a:noFill/>
                    </a:lnL>
                    <a:lnR>
                      <a:noFill/>
                    </a:lnR>
                    <a:lnT>
                      <a:noFill/>
                    </a:lnT>
                    <a:lnB>
                      <a:noFill/>
                    </a:lnB>
                    <a:lnTlToBr>
                      <a:noFill/>
                    </a:lnTlToBr>
                    <a:lnBlToTr>
                      <a:noFill/>
                    </a:lnBlToTr>
                    <a:noFill/>
                  </a:tcPr>
                </a:tc>
              </a:tr>
              <a:tr h="796925">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7</a:t>
                      </a:r>
                    </a:p>
                  </a:txBody>
                  <a:tcPr marL="90000" marR="90000" marT="69480" marB="46800" horzOverflow="overflow">
                    <a:lnL>
                      <a:noFill/>
                    </a:lnL>
                    <a:lnR>
                      <a:noFill/>
                    </a:lnR>
                    <a:lnT>
                      <a:noFill/>
                    </a:lnT>
                    <a:lnB>
                      <a:noFill/>
                    </a:lnB>
                    <a:lnTlToBr>
                      <a:noFill/>
                    </a:lnTlToBr>
                    <a:lnBlToTr>
                      <a:noFill/>
                    </a:lnBlToTr>
                    <a:noFill/>
                  </a:tcPr>
                </a:tc>
              </a:tr>
              <a:tr h="7921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8</a:t>
                      </a:r>
                    </a:p>
                  </a:txBody>
                  <a:tcPr marL="90000" marR="90000" marT="69480" marB="46800" horzOverflow="overflow">
                    <a:lnL>
                      <a:noFill/>
                    </a:lnL>
                    <a:lnR>
                      <a:noFill/>
                    </a:lnR>
                    <a:lnT>
                      <a:noFill/>
                    </a:lnT>
                    <a:lnB>
                      <a:noFill/>
                    </a:lnB>
                    <a:lnTlToBr>
                      <a:noFill/>
                    </a:lnTlToBr>
                    <a:lnBlToTr>
                      <a:noFill/>
                    </a:lnBlToTr>
                    <a:noFill/>
                  </a:tcPr>
                </a:tc>
              </a:tr>
              <a:tr h="79375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9</a:t>
                      </a:r>
                    </a:p>
                  </a:txBody>
                  <a:tcPr marL="90000" marR="90000" marT="69480" marB="46800" horzOverflow="overflow">
                    <a:lnL>
                      <a:noFill/>
                    </a:lnL>
                    <a:lnR>
                      <a:noFill/>
                    </a:lnR>
                    <a:lnT>
                      <a:noFill/>
                    </a:lnT>
                    <a:lnB>
                      <a:noFill/>
                    </a:lnB>
                    <a:lnTlToBr>
                      <a:noFill/>
                    </a:lnTlToBr>
                    <a:lnBlToTr>
                      <a:noFill/>
                    </a:lnBlToTr>
                    <a:noFill/>
                  </a:tcPr>
                </a:tc>
              </a:tr>
              <a:tr h="865188">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0</a:t>
                      </a:r>
                    </a:p>
                  </a:txBody>
                  <a:tcPr marL="90000" marR="90000" marT="69480" marB="46800"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2627313" y="1700213"/>
            <a:ext cx="1331912" cy="3132137"/>
            <a:chOff x="1655" y="1071"/>
            <a:chExt cx="839" cy="1973"/>
          </a:xfrm>
        </p:grpSpPr>
        <p:sp>
          <p:nvSpPr>
            <p:cNvPr id="17419" name="Freeform 2"/>
            <p:cNvSpPr>
              <a:spLocks noChangeArrowheads="1"/>
            </p:cNvSpPr>
            <p:nvPr/>
          </p:nvSpPr>
          <p:spPr bwMode="auto">
            <a:xfrm>
              <a:off x="1701" y="1071"/>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3" name="Group 3"/>
            <p:cNvGrpSpPr>
              <a:grpSpLocks/>
            </p:cNvGrpSpPr>
            <p:nvPr/>
          </p:nvGrpSpPr>
          <p:grpSpPr bwMode="auto">
            <a:xfrm>
              <a:off x="2171" y="1076"/>
              <a:ext cx="275" cy="302"/>
              <a:chOff x="2171" y="1076"/>
              <a:chExt cx="275" cy="302"/>
            </a:xfrm>
          </p:grpSpPr>
          <p:sp>
            <p:nvSpPr>
              <p:cNvPr id="17430" name="Freeform 4"/>
              <p:cNvSpPr>
                <a:spLocks noChangeArrowheads="1"/>
              </p:cNvSpPr>
              <p:nvPr/>
            </p:nvSpPr>
            <p:spPr bwMode="auto">
              <a:xfrm rot="-5400000" flipH="1" flipV="1">
                <a:off x="2157" y="1091"/>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7431" name="Line 5"/>
              <p:cNvSpPr>
                <a:spLocks noChangeShapeType="1"/>
              </p:cNvSpPr>
              <p:nvPr/>
            </p:nvSpPr>
            <p:spPr bwMode="auto">
              <a:xfrm>
                <a:off x="2448" y="1076"/>
                <a:ext cx="1" cy="303"/>
              </a:xfrm>
              <a:prstGeom prst="line">
                <a:avLst/>
              </a:prstGeom>
              <a:noFill/>
              <a:ln w="57150">
                <a:solidFill>
                  <a:schemeClr val="tx1"/>
                </a:solidFill>
                <a:miter lim="800000"/>
                <a:headEnd/>
                <a:tailEnd/>
              </a:ln>
            </p:spPr>
            <p:txBody>
              <a:bodyPr/>
              <a:lstStyle/>
              <a:p>
                <a:endParaRPr lang="en-US"/>
              </a:p>
            </p:txBody>
          </p:sp>
        </p:grpSp>
        <p:grpSp>
          <p:nvGrpSpPr>
            <p:cNvPr id="4" name="Group 6"/>
            <p:cNvGrpSpPr>
              <a:grpSpLocks/>
            </p:cNvGrpSpPr>
            <p:nvPr/>
          </p:nvGrpSpPr>
          <p:grpSpPr bwMode="auto">
            <a:xfrm>
              <a:off x="1789" y="1896"/>
              <a:ext cx="275" cy="302"/>
              <a:chOff x="1789" y="1896"/>
              <a:chExt cx="275" cy="302"/>
            </a:xfrm>
          </p:grpSpPr>
          <p:sp>
            <p:nvSpPr>
              <p:cNvPr id="17428" name="Freeform 7"/>
              <p:cNvSpPr>
                <a:spLocks noChangeArrowheads="1"/>
              </p:cNvSpPr>
              <p:nvPr/>
            </p:nvSpPr>
            <p:spPr bwMode="auto">
              <a:xfrm rot="5400000" flipH="1" flipV="1">
                <a:off x="1776" y="1910"/>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7429" name="Line 8"/>
              <p:cNvSpPr>
                <a:spLocks noChangeShapeType="1"/>
              </p:cNvSpPr>
              <p:nvPr/>
            </p:nvSpPr>
            <p:spPr bwMode="auto">
              <a:xfrm flipV="1">
                <a:off x="1789" y="1895"/>
                <a:ext cx="1" cy="305"/>
              </a:xfrm>
              <a:prstGeom prst="line">
                <a:avLst/>
              </a:prstGeom>
              <a:noFill/>
              <a:ln w="57150">
                <a:solidFill>
                  <a:schemeClr val="tx1"/>
                </a:solidFill>
                <a:miter lim="800000"/>
                <a:headEnd/>
                <a:tailEnd/>
              </a:ln>
            </p:spPr>
            <p:txBody>
              <a:bodyPr/>
              <a:lstStyle/>
              <a:p>
                <a:endParaRPr lang="en-US"/>
              </a:p>
            </p:txBody>
          </p:sp>
        </p:grpSp>
        <p:sp>
          <p:nvSpPr>
            <p:cNvPr id="17422" name="Freeform 9"/>
            <p:cNvSpPr>
              <a:spLocks noChangeArrowheads="1"/>
            </p:cNvSpPr>
            <p:nvPr/>
          </p:nvSpPr>
          <p:spPr bwMode="auto">
            <a:xfrm flipH="1" flipV="1">
              <a:off x="2191" y="1930"/>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5" name="Group 10"/>
            <p:cNvGrpSpPr>
              <a:grpSpLocks/>
            </p:cNvGrpSpPr>
            <p:nvPr/>
          </p:nvGrpSpPr>
          <p:grpSpPr bwMode="auto">
            <a:xfrm>
              <a:off x="1655" y="2766"/>
              <a:ext cx="302" cy="275"/>
              <a:chOff x="1655" y="2766"/>
              <a:chExt cx="302" cy="275"/>
            </a:xfrm>
          </p:grpSpPr>
          <p:sp>
            <p:nvSpPr>
              <p:cNvPr id="17426" name="Freeform 11"/>
              <p:cNvSpPr>
                <a:spLocks noChangeArrowheads="1"/>
              </p:cNvSpPr>
              <p:nvPr/>
            </p:nvSpPr>
            <p:spPr bwMode="auto">
              <a:xfrm flipH="1" flipV="1">
                <a:off x="1655" y="2766"/>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7427" name="Line 12"/>
              <p:cNvSpPr>
                <a:spLocks noChangeShapeType="1"/>
              </p:cNvSpPr>
              <p:nvPr/>
            </p:nvSpPr>
            <p:spPr bwMode="auto">
              <a:xfrm flipH="1">
                <a:off x="1654" y="3042"/>
                <a:ext cx="305" cy="1"/>
              </a:xfrm>
              <a:prstGeom prst="line">
                <a:avLst/>
              </a:prstGeom>
              <a:noFill/>
              <a:ln w="57150">
                <a:solidFill>
                  <a:schemeClr val="tx1"/>
                </a:solidFill>
                <a:miter lim="800000"/>
                <a:headEnd/>
                <a:tailEnd/>
              </a:ln>
            </p:spPr>
            <p:txBody>
              <a:bodyPr/>
              <a:lstStyle/>
              <a:p>
                <a:endParaRPr lang="en-US"/>
              </a:p>
            </p:txBody>
          </p:sp>
        </p:grpSp>
        <p:sp>
          <p:nvSpPr>
            <p:cNvPr id="17424" name="Rectangle 14"/>
            <p:cNvSpPr>
              <a:spLocks noChangeArrowheads="1"/>
            </p:cNvSpPr>
            <p:nvPr/>
          </p:nvSpPr>
          <p:spPr bwMode="auto">
            <a:xfrm>
              <a:off x="2145" y="2778"/>
              <a:ext cx="327" cy="266"/>
            </a:xfrm>
            <a:prstGeom prst="rect">
              <a:avLst/>
            </a:prstGeom>
            <a:noFill/>
            <a:ln w="57150">
              <a:solidFill>
                <a:schemeClr val="tx1"/>
              </a:solidFill>
              <a:miter lim="800000"/>
              <a:headEnd/>
              <a:tailEnd/>
            </a:ln>
          </p:spPr>
          <p:txBody>
            <a:bodyPr wrap="none" anchor="ctr"/>
            <a:lstStyle/>
            <a:p>
              <a:endParaRPr lang="en-CA"/>
            </a:p>
          </p:txBody>
        </p:sp>
        <p:sp>
          <p:nvSpPr>
            <p:cNvPr id="17425" name="Oval 15"/>
            <p:cNvSpPr>
              <a:spLocks noChangeArrowheads="1"/>
            </p:cNvSpPr>
            <p:nvPr/>
          </p:nvSpPr>
          <p:spPr bwMode="auto">
            <a:xfrm>
              <a:off x="2252" y="2859"/>
              <a:ext cx="111" cy="98"/>
            </a:xfrm>
            <a:prstGeom prst="ellipse">
              <a:avLst/>
            </a:prstGeom>
            <a:solidFill>
              <a:schemeClr val="bg1"/>
            </a:solidFill>
            <a:ln w="57150">
              <a:solidFill>
                <a:schemeClr val="tx1"/>
              </a:solidFill>
              <a:miter lim="800000"/>
              <a:headEnd/>
              <a:tailEnd/>
            </a:ln>
          </p:spPr>
          <p:txBody>
            <a:bodyPr wrap="none" anchor="ctr"/>
            <a:lstStyle/>
            <a:p>
              <a:endParaRPr lang="en-CA"/>
            </a:p>
          </p:txBody>
        </p:sp>
      </p:grpSp>
      <p:sp>
        <p:nvSpPr>
          <p:cNvPr id="17411" name="Rectangle 16"/>
          <p:cNvSpPr>
            <a:spLocks noChangeArrowheads="1"/>
          </p:cNvSpPr>
          <p:nvPr/>
        </p:nvSpPr>
        <p:spPr bwMode="auto">
          <a:xfrm>
            <a:off x="1760538" y="2192338"/>
            <a:ext cx="184150" cy="366712"/>
          </a:xfrm>
          <a:prstGeom prst="rect">
            <a:avLst/>
          </a:prstGeom>
          <a:noFill/>
          <a:ln w="9525">
            <a:noFill/>
            <a:round/>
            <a:headEnd/>
            <a:tailEnd/>
          </a:ln>
        </p:spPr>
        <p:txBody>
          <a:bodyPr wrap="none" anchor="ctr"/>
          <a:lstStyle/>
          <a:p>
            <a:endParaRPr lang="en-CA"/>
          </a:p>
        </p:txBody>
      </p:sp>
      <p:sp>
        <p:nvSpPr>
          <p:cNvPr id="17412" name="Rectangle 17"/>
          <p:cNvSpPr>
            <a:spLocks noChangeArrowheads="1"/>
          </p:cNvSpPr>
          <p:nvPr/>
        </p:nvSpPr>
        <p:spPr bwMode="auto">
          <a:xfrm>
            <a:off x="1760538" y="2192338"/>
            <a:ext cx="184150" cy="366712"/>
          </a:xfrm>
          <a:prstGeom prst="rect">
            <a:avLst/>
          </a:prstGeom>
          <a:noFill/>
          <a:ln w="9525">
            <a:noFill/>
            <a:round/>
            <a:headEnd/>
            <a:tailEnd/>
          </a:ln>
        </p:spPr>
        <p:txBody>
          <a:bodyPr wrap="none" anchor="ctr"/>
          <a:lstStyle/>
          <a:p>
            <a:endParaRPr lang="en-CA"/>
          </a:p>
        </p:txBody>
      </p:sp>
      <p:sp>
        <p:nvSpPr>
          <p:cNvPr id="17413" name="Rectangle 18"/>
          <p:cNvSpPr>
            <a:spLocks noChangeArrowheads="1"/>
          </p:cNvSpPr>
          <p:nvPr/>
        </p:nvSpPr>
        <p:spPr bwMode="auto">
          <a:xfrm>
            <a:off x="1760538" y="2192338"/>
            <a:ext cx="184150" cy="366712"/>
          </a:xfrm>
          <a:prstGeom prst="rect">
            <a:avLst/>
          </a:prstGeom>
          <a:noFill/>
          <a:ln w="9525">
            <a:noFill/>
            <a:round/>
            <a:headEnd/>
            <a:tailEnd/>
          </a:ln>
        </p:spPr>
        <p:txBody>
          <a:bodyPr wrap="none" anchor="ctr"/>
          <a:lstStyle/>
          <a:p>
            <a:endParaRPr lang="en-CA"/>
          </a:p>
        </p:txBody>
      </p:sp>
      <p:graphicFrame>
        <p:nvGraphicFramePr>
          <p:cNvPr id="11288" name="Group 24"/>
          <p:cNvGraphicFramePr>
            <a:graphicFrameLocks noGrp="1"/>
          </p:cNvGraphicFramePr>
          <p:nvPr/>
        </p:nvGraphicFramePr>
        <p:xfrm>
          <a:off x="4427538" y="1628775"/>
          <a:ext cx="1443037" cy="3886200"/>
        </p:xfrm>
        <a:graphic>
          <a:graphicData uri="http://schemas.openxmlformats.org/drawingml/2006/table">
            <a:tbl>
              <a:tblPr/>
              <a:tblGrid>
                <a:gridCol w="1443037"/>
              </a:tblGrid>
              <a:tr h="129540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t>
                      </a:r>
                    </a:p>
                  </a:txBody>
                  <a:tcPr marL="90000" marR="90000" marT="69480" marB="46800" horzOverflow="overflow">
                    <a:lnL>
                      <a:noFill/>
                    </a:lnL>
                    <a:lnR>
                      <a:noFill/>
                    </a:lnR>
                    <a:lnT>
                      <a:noFill/>
                    </a:lnT>
                    <a:lnB>
                      <a:noFill/>
                    </a:lnB>
                    <a:lnTlToBr>
                      <a:noFill/>
                    </a:lnTlToBr>
                    <a:lnBlToTr>
                      <a:noFill/>
                    </a:lnBlToTr>
                    <a:noFill/>
                  </a:tcPr>
                </a:tc>
              </a:tr>
              <a:tr h="129540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t>
                      </a:r>
                    </a:p>
                  </a:txBody>
                  <a:tcPr marL="90000" marR="90000" marT="69480" marB="46800" horzOverflow="overflow">
                    <a:lnL>
                      <a:noFill/>
                    </a:lnL>
                    <a:lnR>
                      <a:noFill/>
                    </a:lnR>
                    <a:lnT>
                      <a:noFill/>
                    </a:lnT>
                    <a:lnB>
                      <a:noFill/>
                    </a:lnB>
                    <a:lnTlToBr>
                      <a:noFill/>
                    </a:lnTlToBr>
                    <a:lnBlToTr>
                      <a:noFill/>
                    </a:lnBlToTr>
                    <a:noFill/>
                  </a:tcPr>
                </a:tc>
              </a:tr>
              <a:tr h="129540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t>
                      </a:r>
                    </a:p>
                  </a:txBody>
                  <a:tcPr marL="90000" marR="90000" marT="69480" marB="46800" horzOverflow="overflow">
                    <a:lnL>
                      <a:noFill/>
                    </a:lnL>
                    <a:lnR>
                      <a:noFill/>
                    </a:lnR>
                    <a:lnT>
                      <a:noFill/>
                    </a:lnT>
                    <a:lnB>
                      <a:noFill/>
                    </a:lnB>
                    <a:lnTlToBr>
                      <a:noFill/>
                    </a:lnTlToBr>
                    <a:lnBlToTr>
                      <a:noFill/>
                    </a:lnBlToTr>
                    <a:noFill/>
                  </a:tcPr>
                </a:tc>
              </a:tr>
            </a:tbl>
          </a:graphicData>
        </a:graphic>
      </p:graphicFrame>
      <p:sp>
        <p:nvSpPr>
          <p:cNvPr id="27658" name="Title 1"/>
          <p:cNvSpPr>
            <a:spLocks noGrp="1"/>
          </p:cNvSpPr>
          <p:nvPr>
            <p:ph type="title"/>
          </p:nvPr>
        </p:nvSpPr>
        <p:spPr>
          <a:xfrm>
            <a:off x="0" y="7938"/>
            <a:ext cx="9144000" cy="1143000"/>
          </a:xfrm>
        </p:spPr>
        <p:txBody>
          <a:bodyPr/>
          <a:lstStyle/>
          <a:p>
            <a:pPr eaLnBrk="1" hangingPunct="1">
              <a:defRPr/>
            </a:pPr>
            <a:r>
              <a:rPr lang="en-US" dirty="0" smtClean="0"/>
              <a:t>Test Time!</a:t>
            </a:r>
            <a:endParaRPr lang="en-CA" dirty="0" smtClean="0"/>
          </a:p>
        </p:txBody>
      </p:sp>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6"/>
          <p:cNvSpPr>
            <a:spLocks noChangeArrowheads="1"/>
          </p:cNvSpPr>
          <p:nvPr/>
        </p:nvSpPr>
        <p:spPr bwMode="auto">
          <a:xfrm>
            <a:off x="1760538" y="2192338"/>
            <a:ext cx="184150" cy="366712"/>
          </a:xfrm>
          <a:prstGeom prst="rect">
            <a:avLst/>
          </a:prstGeom>
          <a:noFill/>
          <a:ln w="9525">
            <a:noFill/>
            <a:round/>
            <a:headEnd/>
            <a:tailEnd/>
          </a:ln>
        </p:spPr>
        <p:txBody>
          <a:bodyPr wrap="none" anchor="ctr"/>
          <a:lstStyle/>
          <a:p>
            <a:endParaRPr lang="en-CA"/>
          </a:p>
        </p:txBody>
      </p:sp>
      <p:sp>
        <p:nvSpPr>
          <p:cNvPr id="18435" name="Rectangle 17"/>
          <p:cNvSpPr>
            <a:spLocks noChangeArrowheads="1"/>
          </p:cNvSpPr>
          <p:nvPr/>
        </p:nvSpPr>
        <p:spPr bwMode="auto">
          <a:xfrm>
            <a:off x="1760538" y="2192338"/>
            <a:ext cx="184150" cy="366712"/>
          </a:xfrm>
          <a:prstGeom prst="rect">
            <a:avLst/>
          </a:prstGeom>
          <a:noFill/>
          <a:ln w="9525">
            <a:noFill/>
            <a:round/>
            <a:headEnd/>
            <a:tailEnd/>
          </a:ln>
        </p:spPr>
        <p:txBody>
          <a:bodyPr wrap="none" anchor="ctr"/>
          <a:lstStyle/>
          <a:p>
            <a:endParaRPr lang="en-CA"/>
          </a:p>
        </p:txBody>
      </p:sp>
      <p:sp>
        <p:nvSpPr>
          <p:cNvPr id="18436" name="Rectangle 18"/>
          <p:cNvSpPr>
            <a:spLocks noChangeArrowheads="1"/>
          </p:cNvSpPr>
          <p:nvPr/>
        </p:nvSpPr>
        <p:spPr bwMode="auto">
          <a:xfrm>
            <a:off x="1760538" y="2192338"/>
            <a:ext cx="184150" cy="366712"/>
          </a:xfrm>
          <a:prstGeom prst="rect">
            <a:avLst/>
          </a:prstGeom>
          <a:noFill/>
          <a:ln w="9525">
            <a:noFill/>
            <a:round/>
            <a:headEnd/>
            <a:tailEnd/>
          </a:ln>
        </p:spPr>
        <p:txBody>
          <a:bodyPr wrap="none" anchor="ctr"/>
          <a:lstStyle/>
          <a:p>
            <a:endParaRPr lang="en-CA"/>
          </a:p>
        </p:txBody>
      </p:sp>
      <p:graphicFrame>
        <p:nvGraphicFramePr>
          <p:cNvPr id="12312" name="Group 24"/>
          <p:cNvGraphicFramePr>
            <a:graphicFrameLocks noGrp="1"/>
          </p:cNvGraphicFramePr>
          <p:nvPr/>
        </p:nvGraphicFramePr>
        <p:xfrm>
          <a:off x="4427538" y="1628775"/>
          <a:ext cx="1443037" cy="3886200"/>
        </p:xfrm>
        <a:graphic>
          <a:graphicData uri="http://schemas.openxmlformats.org/drawingml/2006/table">
            <a:tbl>
              <a:tblPr/>
              <a:tblGrid>
                <a:gridCol w="1443037"/>
              </a:tblGrid>
              <a:tr h="129540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latin typeface="Arial" charset="0"/>
                          <a:cs typeface="Times New Roman" pitchFamily="18" charset="0"/>
                        </a:rPr>
                        <a:t>=</a:t>
                      </a:r>
                      <a:r>
                        <a:rPr kumimoji="0" lang="en-CA" sz="4400" b="1" i="0" u="none" strike="noStrike" cap="none" normalizeH="0" baseline="0" dirty="0" smtClean="0">
                          <a:ln>
                            <a:noFill/>
                          </a:ln>
                          <a:solidFill>
                            <a:schemeClr val="bg1"/>
                          </a:solidFill>
                          <a:effectLst/>
                          <a:latin typeface="Arial" charset="0"/>
                          <a:cs typeface="Times New Roman" pitchFamily="18" charset="0"/>
                        </a:rPr>
                        <a:t> </a:t>
                      </a:r>
                      <a:r>
                        <a:rPr kumimoji="0" lang="en-CA" sz="4400" b="1" i="0" u="none" strike="noStrike" cap="none" normalizeH="0" baseline="0" dirty="0" smtClean="0">
                          <a:ln>
                            <a:noFill/>
                          </a:ln>
                          <a:solidFill>
                            <a:srgbClr val="FFFF00"/>
                          </a:solidFill>
                          <a:effectLst/>
                          <a:latin typeface="Arial" charset="0"/>
                          <a:cs typeface="Times New Roman" pitchFamily="18" charset="0"/>
                        </a:rPr>
                        <a:t>38</a:t>
                      </a:r>
                    </a:p>
                  </a:txBody>
                  <a:tcPr marL="90000" marR="90000" marT="69480" marB="46800" horzOverflow="overflow">
                    <a:lnL>
                      <a:noFill/>
                    </a:lnL>
                    <a:lnR>
                      <a:noFill/>
                    </a:lnR>
                    <a:lnT>
                      <a:noFill/>
                    </a:lnT>
                    <a:lnB>
                      <a:noFill/>
                    </a:lnB>
                    <a:lnTlToBr>
                      <a:noFill/>
                    </a:lnTlToBr>
                    <a:lnBlToTr>
                      <a:noFill/>
                    </a:lnBlToTr>
                    <a:noFill/>
                  </a:tcPr>
                </a:tc>
              </a:tr>
              <a:tr h="129540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latin typeface="Arial" charset="0"/>
                          <a:cs typeface="Times New Roman" pitchFamily="18" charset="0"/>
                        </a:rPr>
                        <a:t>=</a:t>
                      </a:r>
                      <a:r>
                        <a:rPr kumimoji="0" lang="en-CA" sz="4400" b="1" i="0" u="none" strike="noStrike" cap="none" normalizeH="0" baseline="0" dirty="0" smtClean="0">
                          <a:ln>
                            <a:noFill/>
                          </a:ln>
                          <a:solidFill>
                            <a:schemeClr val="bg1"/>
                          </a:solidFill>
                          <a:effectLst/>
                          <a:latin typeface="Arial" charset="0"/>
                          <a:cs typeface="Times New Roman" pitchFamily="18" charset="0"/>
                        </a:rPr>
                        <a:t> </a:t>
                      </a:r>
                      <a:r>
                        <a:rPr kumimoji="0" lang="en-CA" sz="4400" b="1" i="0" u="none" strike="noStrike" cap="none" normalizeH="0" baseline="0" dirty="0" smtClean="0">
                          <a:ln>
                            <a:noFill/>
                          </a:ln>
                          <a:solidFill>
                            <a:srgbClr val="FFFF00"/>
                          </a:solidFill>
                          <a:effectLst/>
                          <a:latin typeface="Arial" charset="0"/>
                          <a:cs typeface="Times New Roman" pitchFamily="18" charset="0"/>
                        </a:rPr>
                        <a:t>27</a:t>
                      </a:r>
                    </a:p>
                  </a:txBody>
                  <a:tcPr marL="90000" marR="90000" marT="69480" marB="46800" horzOverflow="overflow">
                    <a:lnL>
                      <a:noFill/>
                    </a:lnL>
                    <a:lnR>
                      <a:noFill/>
                    </a:lnR>
                    <a:lnT>
                      <a:noFill/>
                    </a:lnT>
                    <a:lnB>
                      <a:noFill/>
                    </a:lnB>
                    <a:lnTlToBr>
                      <a:noFill/>
                    </a:lnTlToBr>
                    <a:lnBlToTr>
                      <a:noFill/>
                    </a:lnBlToTr>
                    <a:noFill/>
                  </a:tcPr>
                </a:tc>
              </a:tr>
              <a:tr h="129540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latin typeface="Arial" charset="0"/>
                          <a:cs typeface="Times New Roman" pitchFamily="18" charset="0"/>
                        </a:rPr>
                        <a:t>=</a:t>
                      </a:r>
                      <a:r>
                        <a:rPr kumimoji="0" lang="en-CA" sz="4400" b="1" i="0" u="none" strike="noStrike" cap="none" normalizeH="0" baseline="0" dirty="0" smtClean="0">
                          <a:ln>
                            <a:noFill/>
                          </a:ln>
                          <a:solidFill>
                            <a:schemeClr val="bg1"/>
                          </a:solidFill>
                          <a:effectLst/>
                          <a:latin typeface="Arial" charset="0"/>
                          <a:cs typeface="Times New Roman" pitchFamily="18" charset="0"/>
                        </a:rPr>
                        <a:t> </a:t>
                      </a:r>
                      <a:r>
                        <a:rPr kumimoji="0" lang="en-CA" sz="4400" b="1" i="0" u="none" strike="noStrike" cap="none" normalizeH="0" baseline="0" dirty="0" smtClean="0">
                          <a:ln>
                            <a:noFill/>
                          </a:ln>
                          <a:solidFill>
                            <a:srgbClr val="FFFF00"/>
                          </a:solidFill>
                          <a:effectLst/>
                          <a:latin typeface="Arial" charset="0"/>
                          <a:cs typeface="Times New Roman" pitchFamily="18" charset="0"/>
                        </a:rPr>
                        <a:t>40</a:t>
                      </a:r>
                    </a:p>
                  </a:txBody>
                  <a:tcPr marL="90000" marR="90000" marT="69480" marB="46800" horzOverflow="overflow">
                    <a:lnL>
                      <a:noFill/>
                    </a:lnL>
                    <a:lnR>
                      <a:noFill/>
                    </a:lnR>
                    <a:lnT>
                      <a:noFill/>
                    </a:lnT>
                    <a:lnB>
                      <a:noFill/>
                    </a:lnB>
                    <a:lnTlToBr>
                      <a:noFill/>
                    </a:lnTlToBr>
                    <a:lnBlToTr>
                      <a:noFill/>
                    </a:lnBlToTr>
                    <a:noFill/>
                  </a:tcPr>
                </a:tc>
              </a:tr>
            </a:tbl>
          </a:graphicData>
        </a:graphic>
      </p:graphicFrame>
      <p:grpSp>
        <p:nvGrpSpPr>
          <p:cNvPr id="2" name="Group 25"/>
          <p:cNvGrpSpPr>
            <a:grpSpLocks/>
          </p:cNvGrpSpPr>
          <p:nvPr/>
        </p:nvGrpSpPr>
        <p:grpSpPr bwMode="auto">
          <a:xfrm>
            <a:off x="2627313" y="1700213"/>
            <a:ext cx="1331912" cy="3132137"/>
            <a:chOff x="1655" y="1071"/>
            <a:chExt cx="839" cy="1973"/>
          </a:xfrm>
        </p:grpSpPr>
        <p:sp>
          <p:nvSpPr>
            <p:cNvPr id="18442" name="Freeform 26"/>
            <p:cNvSpPr>
              <a:spLocks noChangeArrowheads="1"/>
            </p:cNvSpPr>
            <p:nvPr/>
          </p:nvSpPr>
          <p:spPr bwMode="auto">
            <a:xfrm>
              <a:off x="1701" y="1071"/>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3" name="Group 27"/>
            <p:cNvGrpSpPr>
              <a:grpSpLocks/>
            </p:cNvGrpSpPr>
            <p:nvPr/>
          </p:nvGrpSpPr>
          <p:grpSpPr bwMode="auto">
            <a:xfrm>
              <a:off x="2171" y="1076"/>
              <a:ext cx="275" cy="302"/>
              <a:chOff x="2171" y="1076"/>
              <a:chExt cx="275" cy="302"/>
            </a:xfrm>
          </p:grpSpPr>
          <p:sp>
            <p:nvSpPr>
              <p:cNvPr id="18453" name="Freeform 28"/>
              <p:cNvSpPr>
                <a:spLocks noChangeArrowheads="1"/>
              </p:cNvSpPr>
              <p:nvPr/>
            </p:nvSpPr>
            <p:spPr bwMode="auto">
              <a:xfrm rot="-5400000" flipH="1" flipV="1">
                <a:off x="2157" y="1091"/>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8454" name="Line 29"/>
              <p:cNvSpPr>
                <a:spLocks noChangeShapeType="1"/>
              </p:cNvSpPr>
              <p:nvPr/>
            </p:nvSpPr>
            <p:spPr bwMode="auto">
              <a:xfrm>
                <a:off x="2448" y="1076"/>
                <a:ext cx="1" cy="303"/>
              </a:xfrm>
              <a:prstGeom prst="line">
                <a:avLst/>
              </a:prstGeom>
              <a:noFill/>
              <a:ln w="57150">
                <a:solidFill>
                  <a:schemeClr val="tx1"/>
                </a:solidFill>
                <a:miter lim="800000"/>
                <a:headEnd/>
                <a:tailEnd/>
              </a:ln>
            </p:spPr>
            <p:txBody>
              <a:bodyPr/>
              <a:lstStyle/>
              <a:p>
                <a:endParaRPr lang="en-US"/>
              </a:p>
            </p:txBody>
          </p:sp>
        </p:grpSp>
        <p:grpSp>
          <p:nvGrpSpPr>
            <p:cNvPr id="4" name="Group 30"/>
            <p:cNvGrpSpPr>
              <a:grpSpLocks/>
            </p:cNvGrpSpPr>
            <p:nvPr/>
          </p:nvGrpSpPr>
          <p:grpSpPr bwMode="auto">
            <a:xfrm>
              <a:off x="1789" y="1896"/>
              <a:ext cx="275" cy="302"/>
              <a:chOff x="1789" y="1896"/>
              <a:chExt cx="275" cy="302"/>
            </a:xfrm>
          </p:grpSpPr>
          <p:sp>
            <p:nvSpPr>
              <p:cNvPr id="18451" name="Freeform 31"/>
              <p:cNvSpPr>
                <a:spLocks noChangeArrowheads="1"/>
              </p:cNvSpPr>
              <p:nvPr/>
            </p:nvSpPr>
            <p:spPr bwMode="auto">
              <a:xfrm rot="5400000" flipH="1" flipV="1">
                <a:off x="1776" y="1910"/>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8452" name="Line 32"/>
              <p:cNvSpPr>
                <a:spLocks noChangeShapeType="1"/>
              </p:cNvSpPr>
              <p:nvPr/>
            </p:nvSpPr>
            <p:spPr bwMode="auto">
              <a:xfrm flipV="1">
                <a:off x="1789" y="1895"/>
                <a:ext cx="1" cy="305"/>
              </a:xfrm>
              <a:prstGeom prst="line">
                <a:avLst/>
              </a:prstGeom>
              <a:noFill/>
              <a:ln w="57150">
                <a:solidFill>
                  <a:schemeClr val="tx1"/>
                </a:solidFill>
                <a:miter lim="800000"/>
                <a:headEnd/>
                <a:tailEnd/>
              </a:ln>
            </p:spPr>
            <p:txBody>
              <a:bodyPr/>
              <a:lstStyle/>
              <a:p>
                <a:endParaRPr lang="en-US"/>
              </a:p>
            </p:txBody>
          </p:sp>
        </p:grpSp>
        <p:sp>
          <p:nvSpPr>
            <p:cNvPr id="18445" name="Freeform 33"/>
            <p:cNvSpPr>
              <a:spLocks noChangeArrowheads="1"/>
            </p:cNvSpPr>
            <p:nvPr/>
          </p:nvSpPr>
          <p:spPr bwMode="auto">
            <a:xfrm flipH="1" flipV="1">
              <a:off x="2191" y="1930"/>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5" name="Group 34"/>
            <p:cNvGrpSpPr>
              <a:grpSpLocks/>
            </p:cNvGrpSpPr>
            <p:nvPr/>
          </p:nvGrpSpPr>
          <p:grpSpPr bwMode="auto">
            <a:xfrm>
              <a:off x="1655" y="2766"/>
              <a:ext cx="302" cy="275"/>
              <a:chOff x="1655" y="2766"/>
              <a:chExt cx="302" cy="275"/>
            </a:xfrm>
          </p:grpSpPr>
          <p:sp>
            <p:nvSpPr>
              <p:cNvPr id="18449" name="Freeform 35"/>
              <p:cNvSpPr>
                <a:spLocks noChangeArrowheads="1"/>
              </p:cNvSpPr>
              <p:nvPr/>
            </p:nvSpPr>
            <p:spPr bwMode="auto">
              <a:xfrm flipH="1" flipV="1">
                <a:off x="1655" y="2766"/>
                <a:ext cx="303" cy="276"/>
              </a:xfrm>
              <a:custGeom>
                <a:avLst/>
                <a:gdLst>
                  <a:gd name="T0" fmla="*/ 0 w 390"/>
                  <a:gd name="T1" fmla="*/ 0 h 405"/>
                  <a:gd name="T2" fmla="*/ 0 w 390"/>
                  <a:gd name="T3" fmla="*/ 128 h 405"/>
                  <a:gd name="T4" fmla="*/ 183 w 390"/>
                  <a:gd name="T5" fmla="*/ 12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18450" name="Line 36"/>
              <p:cNvSpPr>
                <a:spLocks noChangeShapeType="1"/>
              </p:cNvSpPr>
              <p:nvPr/>
            </p:nvSpPr>
            <p:spPr bwMode="auto">
              <a:xfrm flipH="1">
                <a:off x="1654" y="3042"/>
                <a:ext cx="305" cy="1"/>
              </a:xfrm>
              <a:prstGeom prst="line">
                <a:avLst/>
              </a:prstGeom>
              <a:noFill/>
              <a:ln w="57150">
                <a:solidFill>
                  <a:schemeClr val="tx1"/>
                </a:solidFill>
                <a:miter lim="800000"/>
                <a:headEnd/>
                <a:tailEnd/>
              </a:ln>
            </p:spPr>
            <p:txBody>
              <a:bodyPr/>
              <a:lstStyle/>
              <a:p>
                <a:endParaRPr lang="en-US"/>
              </a:p>
            </p:txBody>
          </p:sp>
        </p:grpSp>
        <p:sp>
          <p:nvSpPr>
            <p:cNvPr id="18447" name="Rectangle 37"/>
            <p:cNvSpPr>
              <a:spLocks noChangeArrowheads="1"/>
            </p:cNvSpPr>
            <p:nvPr/>
          </p:nvSpPr>
          <p:spPr bwMode="auto">
            <a:xfrm>
              <a:off x="2145" y="2778"/>
              <a:ext cx="327" cy="266"/>
            </a:xfrm>
            <a:prstGeom prst="rect">
              <a:avLst/>
            </a:prstGeom>
            <a:noFill/>
            <a:ln w="57150">
              <a:solidFill>
                <a:schemeClr val="tx1"/>
              </a:solidFill>
              <a:miter lim="800000"/>
              <a:headEnd/>
              <a:tailEnd/>
            </a:ln>
          </p:spPr>
          <p:txBody>
            <a:bodyPr wrap="none" anchor="ctr"/>
            <a:lstStyle/>
            <a:p>
              <a:endParaRPr lang="en-CA"/>
            </a:p>
          </p:txBody>
        </p:sp>
        <p:sp>
          <p:nvSpPr>
            <p:cNvPr id="18448" name="Oval 38"/>
            <p:cNvSpPr>
              <a:spLocks noChangeArrowheads="1"/>
            </p:cNvSpPr>
            <p:nvPr/>
          </p:nvSpPr>
          <p:spPr bwMode="auto">
            <a:xfrm>
              <a:off x="2252" y="2859"/>
              <a:ext cx="111" cy="98"/>
            </a:xfrm>
            <a:prstGeom prst="ellipse">
              <a:avLst/>
            </a:prstGeom>
            <a:solidFill>
              <a:schemeClr val="bg1"/>
            </a:solidFill>
            <a:ln w="57150">
              <a:solidFill>
                <a:schemeClr val="tx1"/>
              </a:solidFill>
              <a:miter lim="800000"/>
              <a:headEnd/>
              <a:tailEnd/>
            </a:ln>
          </p:spPr>
          <p:txBody>
            <a:bodyPr wrap="none" anchor="ctr"/>
            <a:lstStyle/>
            <a:p>
              <a:endParaRPr lang="en-CA"/>
            </a:p>
          </p:txBody>
        </p:sp>
      </p:grpSp>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7938"/>
            <a:ext cx="9144000" cy="1143000"/>
          </a:xfrm>
        </p:spPr>
        <p:txBody>
          <a:bodyPr/>
          <a:lstStyle/>
          <a:p>
            <a:pPr eaLnBrk="1" hangingPunct="1">
              <a:defRPr/>
            </a:pPr>
            <a:r>
              <a:rPr lang="en-US" smtClean="0"/>
              <a:t>Thinking Time</a:t>
            </a:r>
            <a:endParaRPr lang="en-CA" smtClean="0"/>
          </a:p>
        </p:txBody>
      </p:sp>
      <p:sp>
        <p:nvSpPr>
          <p:cNvPr id="31747" name="Content Placeholder 2"/>
          <p:cNvSpPr>
            <a:spLocks noGrp="1"/>
          </p:cNvSpPr>
          <p:nvPr>
            <p:ph idx="1"/>
          </p:nvPr>
        </p:nvSpPr>
        <p:spPr>
          <a:xfrm>
            <a:off x="457200" y="1228725"/>
            <a:ext cx="8229600" cy="4897438"/>
          </a:xfrm>
        </p:spPr>
        <p:txBody>
          <a:bodyPr/>
          <a:lstStyle/>
          <a:p>
            <a:pPr marL="0" indent="0" algn="ctr" eaLnBrk="1" hangingPunct="1">
              <a:buFont typeface="Wingdings" pitchFamily="2" charset="2"/>
              <a:buNone/>
              <a:defRPr/>
            </a:pPr>
            <a:r>
              <a:rPr lang="en-US" sz="3600" dirty="0" smtClean="0"/>
              <a:t>Instructions:</a:t>
            </a:r>
          </a:p>
          <a:p>
            <a:pPr marL="0" indent="0" algn="ctr" eaLnBrk="1" hangingPunct="1">
              <a:defRPr/>
            </a:pPr>
            <a:r>
              <a:rPr lang="en-US" sz="3600" dirty="0" smtClean="0"/>
              <a:t> Change roles</a:t>
            </a:r>
          </a:p>
          <a:p>
            <a:pPr marL="0" indent="0" algn="ctr" eaLnBrk="1" hangingPunct="1">
              <a:defRPr/>
            </a:pPr>
            <a:r>
              <a:rPr lang="en-US" sz="3600" dirty="0" smtClean="0"/>
              <a:t> On your whiteboard, write down any patterns you find amongst the numbers and shapes</a:t>
            </a:r>
          </a:p>
          <a:p>
            <a:pPr marL="0" indent="0" algn="ctr" eaLnBrk="1" hangingPunct="1">
              <a:defRPr/>
            </a:pPr>
            <a:r>
              <a:rPr lang="en-US" sz="3600" dirty="0" smtClean="0"/>
              <a:t> You have three minutes!</a:t>
            </a:r>
            <a:endParaRPr lang="en-CA" sz="3600" dirty="0" smtClean="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2195513" y="1557338"/>
            <a:ext cx="430212" cy="3630612"/>
            <a:chOff x="1383" y="981"/>
            <a:chExt cx="271" cy="2287"/>
          </a:xfrm>
        </p:grpSpPr>
        <p:sp>
          <p:nvSpPr>
            <p:cNvPr id="22565" name="Freeform 2"/>
            <p:cNvSpPr>
              <a:spLocks noChangeArrowheads="1"/>
            </p:cNvSpPr>
            <p:nvPr/>
          </p:nvSpPr>
          <p:spPr bwMode="auto">
            <a:xfrm>
              <a:off x="1411" y="2036"/>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22566" name="Freeform 3"/>
            <p:cNvSpPr>
              <a:spLocks noChangeArrowheads="1"/>
            </p:cNvSpPr>
            <p:nvPr/>
          </p:nvSpPr>
          <p:spPr bwMode="auto">
            <a:xfrm flipH="1">
              <a:off x="1383" y="981"/>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3" name="Group 4"/>
            <p:cNvGrpSpPr>
              <a:grpSpLocks/>
            </p:cNvGrpSpPr>
            <p:nvPr/>
          </p:nvGrpSpPr>
          <p:grpSpPr bwMode="auto">
            <a:xfrm>
              <a:off x="1383" y="2555"/>
              <a:ext cx="243" cy="243"/>
              <a:chOff x="1383" y="2555"/>
              <a:chExt cx="243" cy="243"/>
            </a:xfrm>
          </p:grpSpPr>
          <p:sp>
            <p:nvSpPr>
              <p:cNvPr id="22572" name="Freeform 5"/>
              <p:cNvSpPr>
                <a:spLocks noChangeArrowheads="1"/>
              </p:cNvSpPr>
              <p:nvPr/>
            </p:nvSpPr>
            <p:spPr bwMode="auto">
              <a:xfrm flipH="1" flipV="1">
                <a:off x="1383" y="2554"/>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22573" name="Line 6"/>
              <p:cNvSpPr>
                <a:spLocks noChangeShapeType="1"/>
              </p:cNvSpPr>
              <p:nvPr/>
            </p:nvSpPr>
            <p:spPr bwMode="auto">
              <a:xfrm flipH="1">
                <a:off x="1382" y="2799"/>
                <a:ext cx="246" cy="1"/>
              </a:xfrm>
              <a:prstGeom prst="line">
                <a:avLst/>
              </a:prstGeom>
              <a:noFill/>
              <a:ln w="57150">
                <a:solidFill>
                  <a:schemeClr val="tx1"/>
                </a:solidFill>
                <a:miter lim="800000"/>
                <a:headEnd/>
                <a:tailEnd/>
              </a:ln>
            </p:spPr>
            <p:txBody>
              <a:bodyPr/>
              <a:lstStyle/>
              <a:p>
                <a:endParaRPr lang="en-US"/>
              </a:p>
            </p:txBody>
          </p:sp>
        </p:grpSp>
        <p:grpSp>
          <p:nvGrpSpPr>
            <p:cNvPr id="4" name="Group 7"/>
            <p:cNvGrpSpPr>
              <a:grpSpLocks/>
            </p:cNvGrpSpPr>
            <p:nvPr/>
          </p:nvGrpSpPr>
          <p:grpSpPr bwMode="auto">
            <a:xfrm>
              <a:off x="1404" y="1535"/>
              <a:ext cx="243" cy="243"/>
              <a:chOff x="1404" y="1535"/>
              <a:chExt cx="243" cy="243"/>
            </a:xfrm>
          </p:grpSpPr>
          <p:sp>
            <p:nvSpPr>
              <p:cNvPr id="22570" name="Freeform 8"/>
              <p:cNvSpPr>
                <a:spLocks noChangeArrowheads="1"/>
              </p:cNvSpPr>
              <p:nvPr/>
            </p:nvSpPr>
            <p:spPr bwMode="auto">
              <a:xfrm rot="5400000" flipH="1" flipV="1">
                <a:off x="1406" y="1535"/>
                <a:ext cx="244" cy="244"/>
              </a:xfrm>
              <a:custGeom>
                <a:avLst/>
                <a:gdLst>
                  <a:gd name="T0" fmla="*/ 0 w 390"/>
                  <a:gd name="T1" fmla="*/ 0 h 405"/>
                  <a:gd name="T2" fmla="*/ 0 w 390"/>
                  <a:gd name="T3" fmla="*/ 89 h 405"/>
                  <a:gd name="T4" fmla="*/ 96 w 390"/>
                  <a:gd name="T5" fmla="*/ 8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22571" name="Line 9"/>
              <p:cNvSpPr>
                <a:spLocks noChangeShapeType="1"/>
              </p:cNvSpPr>
              <p:nvPr/>
            </p:nvSpPr>
            <p:spPr bwMode="auto">
              <a:xfrm flipV="1">
                <a:off x="1404" y="1534"/>
                <a:ext cx="1" cy="246"/>
              </a:xfrm>
              <a:prstGeom prst="line">
                <a:avLst/>
              </a:prstGeom>
              <a:noFill/>
              <a:ln w="57150">
                <a:solidFill>
                  <a:schemeClr val="tx1"/>
                </a:solidFill>
                <a:miter lim="800000"/>
                <a:headEnd/>
                <a:tailEnd/>
              </a:ln>
            </p:spPr>
            <p:txBody>
              <a:bodyPr/>
              <a:lstStyle/>
              <a:p>
                <a:endParaRPr lang="en-US"/>
              </a:p>
            </p:txBody>
          </p:sp>
        </p:grpSp>
        <p:sp>
          <p:nvSpPr>
            <p:cNvPr id="22569" name="Rectangle 10"/>
            <p:cNvSpPr>
              <a:spLocks noChangeArrowheads="1"/>
            </p:cNvSpPr>
            <p:nvPr/>
          </p:nvSpPr>
          <p:spPr bwMode="auto">
            <a:xfrm>
              <a:off x="1383" y="3033"/>
              <a:ext cx="262" cy="235"/>
            </a:xfrm>
            <a:prstGeom prst="rect">
              <a:avLst/>
            </a:prstGeom>
            <a:noFill/>
            <a:ln w="57150">
              <a:solidFill>
                <a:schemeClr val="tx1"/>
              </a:solidFill>
              <a:miter lim="800000"/>
              <a:headEnd/>
              <a:tailEnd/>
            </a:ln>
          </p:spPr>
          <p:txBody>
            <a:bodyPr wrap="none" anchor="ctr"/>
            <a:lstStyle/>
            <a:p>
              <a:endParaRPr lang="en-CA"/>
            </a:p>
          </p:txBody>
        </p:sp>
      </p:grpSp>
      <p:grpSp>
        <p:nvGrpSpPr>
          <p:cNvPr id="5" name="Group 49"/>
          <p:cNvGrpSpPr>
            <a:grpSpLocks/>
          </p:cNvGrpSpPr>
          <p:nvPr/>
        </p:nvGrpSpPr>
        <p:grpSpPr bwMode="auto">
          <a:xfrm>
            <a:off x="5580063" y="1773238"/>
            <a:ext cx="439737" cy="3344862"/>
            <a:chOff x="3515" y="1117"/>
            <a:chExt cx="277" cy="2107"/>
          </a:xfrm>
        </p:grpSpPr>
        <p:sp>
          <p:nvSpPr>
            <p:cNvPr id="22555" name="Freeform 12"/>
            <p:cNvSpPr>
              <a:spLocks noChangeArrowheads="1"/>
            </p:cNvSpPr>
            <p:nvPr/>
          </p:nvSpPr>
          <p:spPr bwMode="auto">
            <a:xfrm flipV="1">
              <a:off x="3534" y="2542"/>
              <a:ext cx="249" cy="235"/>
            </a:xfrm>
            <a:custGeom>
              <a:avLst/>
              <a:gdLst>
                <a:gd name="T0" fmla="*/ 0 w 390"/>
                <a:gd name="T1" fmla="*/ 0 h 405"/>
                <a:gd name="T2" fmla="*/ 0 w 390"/>
                <a:gd name="T3" fmla="*/ 79 h 405"/>
                <a:gd name="T4" fmla="*/ 102 w 390"/>
                <a:gd name="T5" fmla="*/ 7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nvGrpSpPr>
            <p:cNvPr id="6" name="Group 13"/>
            <p:cNvGrpSpPr>
              <a:grpSpLocks/>
            </p:cNvGrpSpPr>
            <p:nvPr/>
          </p:nvGrpSpPr>
          <p:grpSpPr bwMode="auto">
            <a:xfrm>
              <a:off x="3541" y="2045"/>
              <a:ext cx="234" cy="248"/>
              <a:chOff x="3541" y="2045"/>
              <a:chExt cx="234" cy="248"/>
            </a:xfrm>
          </p:grpSpPr>
          <p:sp>
            <p:nvSpPr>
              <p:cNvPr id="22563" name="Freeform 14"/>
              <p:cNvSpPr>
                <a:spLocks noChangeArrowheads="1"/>
              </p:cNvSpPr>
              <p:nvPr/>
            </p:nvSpPr>
            <p:spPr bwMode="auto">
              <a:xfrm rot="-5400000" flipH="1" flipV="1">
                <a:off x="3533" y="2055"/>
                <a:ext cx="249" cy="234"/>
              </a:xfrm>
              <a:custGeom>
                <a:avLst/>
                <a:gdLst>
                  <a:gd name="T0" fmla="*/ 0 w 390"/>
                  <a:gd name="T1" fmla="*/ 0 h 405"/>
                  <a:gd name="T2" fmla="*/ 0 w 390"/>
                  <a:gd name="T3" fmla="*/ 78 h 405"/>
                  <a:gd name="T4" fmla="*/ 102 w 390"/>
                  <a:gd name="T5" fmla="*/ 7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22564" name="Line 15"/>
              <p:cNvSpPr>
                <a:spLocks noChangeShapeType="1"/>
              </p:cNvSpPr>
              <p:nvPr/>
            </p:nvSpPr>
            <p:spPr bwMode="auto">
              <a:xfrm>
                <a:off x="3776" y="2045"/>
                <a:ext cx="1" cy="249"/>
              </a:xfrm>
              <a:prstGeom prst="line">
                <a:avLst/>
              </a:prstGeom>
              <a:noFill/>
              <a:ln w="57150">
                <a:solidFill>
                  <a:schemeClr val="tx1"/>
                </a:solidFill>
                <a:miter lim="800000"/>
                <a:headEnd/>
                <a:tailEnd/>
              </a:ln>
            </p:spPr>
            <p:txBody>
              <a:bodyPr/>
              <a:lstStyle/>
              <a:p>
                <a:endParaRPr lang="en-US"/>
              </a:p>
            </p:txBody>
          </p:sp>
        </p:grpSp>
        <p:grpSp>
          <p:nvGrpSpPr>
            <p:cNvPr id="7" name="Group 16"/>
            <p:cNvGrpSpPr>
              <a:grpSpLocks/>
            </p:cNvGrpSpPr>
            <p:nvPr/>
          </p:nvGrpSpPr>
          <p:grpSpPr bwMode="auto">
            <a:xfrm>
              <a:off x="3534" y="1117"/>
              <a:ext cx="248" cy="234"/>
              <a:chOff x="3534" y="1117"/>
              <a:chExt cx="248" cy="234"/>
            </a:xfrm>
          </p:grpSpPr>
          <p:sp>
            <p:nvSpPr>
              <p:cNvPr id="22561" name="Freeform 17"/>
              <p:cNvSpPr>
                <a:spLocks noChangeArrowheads="1"/>
              </p:cNvSpPr>
              <p:nvPr/>
            </p:nvSpPr>
            <p:spPr bwMode="auto">
              <a:xfrm flipV="1">
                <a:off x="3534" y="1117"/>
                <a:ext cx="249" cy="235"/>
              </a:xfrm>
              <a:custGeom>
                <a:avLst/>
                <a:gdLst>
                  <a:gd name="T0" fmla="*/ 0 w 390"/>
                  <a:gd name="T1" fmla="*/ 0 h 405"/>
                  <a:gd name="T2" fmla="*/ 0 w 390"/>
                  <a:gd name="T3" fmla="*/ 79 h 405"/>
                  <a:gd name="T4" fmla="*/ 102 w 390"/>
                  <a:gd name="T5" fmla="*/ 79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sp>
            <p:nvSpPr>
              <p:cNvPr id="22562" name="Line 18"/>
              <p:cNvSpPr>
                <a:spLocks noChangeShapeType="1"/>
              </p:cNvSpPr>
              <p:nvPr/>
            </p:nvSpPr>
            <p:spPr bwMode="auto">
              <a:xfrm>
                <a:off x="3534" y="1352"/>
                <a:ext cx="249" cy="1"/>
              </a:xfrm>
              <a:prstGeom prst="line">
                <a:avLst/>
              </a:prstGeom>
              <a:noFill/>
              <a:ln w="57150">
                <a:solidFill>
                  <a:schemeClr val="tx1"/>
                </a:solidFill>
                <a:miter lim="800000"/>
                <a:headEnd/>
                <a:tailEnd/>
              </a:ln>
            </p:spPr>
            <p:txBody>
              <a:bodyPr/>
              <a:lstStyle/>
              <a:p>
                <a:endParaRPr lang="en-US"/>
              </a:p>
            </p:txBody>
          </p:sp>
        </p:grpSp>
        <p:sp>
          <p:nvSpPr>
            <p:cNvPr id="22558" name="Rectangle 20"/>
            <p:cNvSpPr>
              <a:spLocks noChangeArrowheads="1"/>
            </p:cNvSpPr>
            <p:nvPr/>
          </p:nvSpPr>
          <p:spPr bwMode="auto">
            <a:xfrm>
              <a:off x="3524" y="2998"/>
              <a:ext cx="268" cy="226"/>
            </a:xfrm>
            <a:prstGeom prst="rect">
              <a:avLst/>
            </a:prstGeom>
            <a:noFill/>
            <a:ln w="57150">
              <a:solidFill>
                <a:schemeClr val="tx1"/>
              </a:solidFill>
              <a:miter lim="800000"/>
              <a:headEnd/>
              <a:tailEnd/>
            </a:ln>
          </p:spPr>
          <p:txBody>
            <a:bodyPr wrap="none" anchor="ctr"/>
            <a:lstStyle/>
            <a:p>
              <a:endParaRPr lang="en-CA"/>
            </a:p>
          </p:txBody>
        </p:sp>
        <p:sp>
          <p:nvSpPr>
            <p:cNvPr id="22559" name="Oval 21"/>
            <p:cNvSpPr>
              <a:spLocks noChangeArrowheads="1"/>
            </p:cNvSpPr>
            <p:nvPr/>
          </p:nvSpPr>
          <p:spPr bwMode="auto">
            <a:xfrm>
              <a:off x="3612" y="3067"/>
              <a:ext cx="91" cy="83"/>
            </a:xfrm>
            <a:prstGeom prst="ellipse">
              <a:avLst/>
            </a:prstGeom>
            <a:solidFill>
              <a:schemeClr val="bg1"/>
            </a:solidFill>
            <a:ln w="57150">
              <a:solidFill>
                <a:schemeClr val="tx1"/>
              </a:solidFill>
              <a:miter lim="800000"/>
              <a:headEnd/>
              <a:tailEnd/>
            </a:ln>
          </p:spPr>
          <p:txBody>
            <a:bodyPr wrap="none" anchor="ctr"/>
            <a:lstStyle/>
            <a:p>
              <a:endParaRPr lang="en-CA"/>
            </a:p>
          </p:txBody>
        </p:sp>
        <p:sp>
          <p:nvSpPr>
            <p:cNvPr id="22560" name="Freeform 22"/>
            <p:cNvSpPr>
              <a:spLocks noChangeArrowheads="1"/>
            </p:cNvSpPr>
            <p:nvPr/>
          </p:nvSpPr>
          <p:spPr bwMode="auto">
            <a:xfrm flipH="1" flipV="1">
              <a:off x="3515" y="1589"/>
              <a:ext cx="249" cy="234"/>
            </a:xfrm>
            <a:custGeom>
              <a:avLst/>
              <a:gdLst>
                <a:gd name="T0" fmla="*/ 0 w 390"/>
                <a:gd name="T1" fmla="*/ 0 h 405"/>
                <a:gd name="T2" fmla="*/ 0 w 390"/>
                <a:gd name="T3" fmla="*/ 78 h 405"/>
                <a:gd name="T4" fmla="*/ 102 w 390"/>
                <a:gd name="T5" fmla="*/ 78 h 405"/>
                <a:gd name="T6" fmla="*/ 0 60000 65536"/>
                <a:gd name="T7" fmla="*/ 0 60000 65536"/>
                <a:gd name="T8" fmla="*/ 0 60000 65536"/>
                <a:gd name="T9" fmla="*/ 0 w 390"/>
                <a:gd name="T10" fmla="*/ 0 h 405"/>
                <a:gd name="T11" fmla="*/ 390 w 390"/>
                <a:gd name="T12" fmla="*/ 405 h 405"/>
              </a:gdLst>
              <a:ahLst/>
              <a:cxnLst>
                <a:cxn ang="T6">
                  <a:pos x="T0" y="T1"/>
                </a:cxn>
                <a:cxn ang="T7">
                  <a:pos x="T2" y="T3"/>
                </a:cxn>
                <a:cxn ang="T8">
                  <a:pos x="T4" y="T5"/>
                </a:cxn>
              </a:cxnLst>
              <a:rect l="T9" t="T10" r="T11" b="T12"/>
              <a:pathLst>
                <a:path w="390" h="405">
                  <a:moveTo>
                    <a:pt x="0" y="0"/>
                  </a:moveTo>
                  <a:lnTo>
                    <a:pt x="0" y="405"/>
                  </a:lnTo>
                  <a:lnTo>
                    <a:pt x="390" y="405"/>
                  </a:lnTo>
                </a:path>
              </a:pathLst>
            </a:custGeom>
            <a:noFill/>
            <a:ln w="57150" cmpd="sng">
              <a:solidFill>
                <a:schemeClr val="tx1"/>
              </a:solidFill>
              <a:round/>
              <a:headEnd/>
              <a:tailEnd/>
            </a:ln>
          </p:spPr>
          <p:txBody>
            <a:bodyPr wrap="none" anchor="ctr"/>
            <a:lstStyle/>
            <a:p>
              <a:endParaRPr lang="en-US"/>
            </a:p>
          </p:txBody>
        </p:sp>
      </p:grpSp>
      <p:sp>
        <p:nvSpPr>
          <p:cNvPr id="22532" name="Rectangle 23"/>
          <p:cNvSpPr>
            <a:spLocks noChangeArrowheads="1"/>
          </p:cNvSpPr>
          <p:nvPr/>
        </p:nvSpPr>
        <p:spPr bwMode="auto">
          <a:xfrm>
            <a:off x="533400" y="538163"/>
            <a:ext cx="8153400" cy="647700"/>
          </a:xfrm>
          <a:prstGeom prst="rect">
            <a:avLst/>
          </a:prstGeom>
          <a:noFill/>
          <a:ln w="9525">
            <a:noFill/>
            <a:round/>
            <a:headEnd/>
            <a:tailEnd/>
          </a:ln>
        </p:spPr>
        <p:txBody>
          <a:bodyPr lIns="90000" tIns="46800" rIns="90000" bIns="46800" anchor="ctr">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CA" sz="3600" b="1">
                <a:solidFill>
                  <a:srgbClr val="FFFF00"/>
                </a:solidFill>
                <a:latin typeface="Arial" charset="0"/>
                <a:cs typeface="Arial" charset="0"/>
              </a:rPr>
              <a:t>Study This – You Will Be Tested!</a:t>
            </a:r>
            <a:endParaRPr lang="en-US" sz="3600" b="1">
              <a:solidFill>
                <a:srgbClr val="FFFF00"/>
              </a:solidFill>
              <a:latin typeface="Arial" charset="0"/>
              <a:cs typeface="Arial" charset="0"/>
            </a:endParaRPr>
          </a:p>
        </p:txBody>
      </p:sp>
      <p:sp>
        <p:nvSpPr>
          <p:cNvPr id="22533" name="Rectangle 24"/>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34" name="Rectangle 25"/>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35" name="Rectangle 26"/>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36" name="Rectangle 27"/>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37" name="Rectangle 28"/>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38" name="Rectangle 29"/>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39" name="Rectangle 30"/>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40" name="Rectangle 31"/>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41" name="Rectangle 32"/>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sp>
        <p:nvSpPr>
          <p:cNvPr id="22542" name="Rectangle 33"/>
          <p:cNvSpPr>
            <a:spLocks noChangeArrowheads="1"/>
          </p:cNvSpPr>
          <p:nvPr/>
        </p:nvSpPr>
        <p:spPr bwMode="auto">
          <a:xfrm>
            <a:off x="1760538" y="338138"/>
            <a:ext cx="2811462" cy="1587"/>
          </a:xfrm>
          <a:prstGeom prst="rect">
            <a:avLst/>
          </a:prstGeom>
          <a:noFill/>
          <a:ln w="9525">
            <a:noFill/>
            <a:round/>
            <a:headEnd/>
            <a:tailEnd/>
          </a:ln>
        </p:spPr>
        <p:txBody>
          <a:bodyPr wrap="none" anchor="ctr"/>
          <a:lstStyle/>
          <a:p>
            <a:endParaRPr lang="en-CA"/>
          </a:p>
        </p:txBody>
      </p:sp>
      <p:graphicFrame>
        <p:nvGraphicFramePr>
          <p:cNvPr id="10287" name="Group 47"/>
          <p:cNvGraphicFramePr>
            <a:graphicFrameLocks noGrp="1"/>
          </p:cNvGraphicFramePr>
          <p:nvPr/>
        </p:nvGraphicFramePr>
        <p:xfrm>
          <a:off x="2743200" y="762000"/>
          <a:ext cx="1009650" cy="4797121"/>
        </p:xfrm>
        <a:graphic>
          <a:graphicData uri="http://schemas.openxmlformats.org/drawingml/2006/table">
            <a:tbl>
              <a:tblPr/>
              <a:tblGrid>
                <a:gridCol w="1009650"/>
              </a:tblGrid>
              <a:tr h="12747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r>
                      <a:b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b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1</a:t>
                      </a:r>
                    </a:p>
                  </a:txBody>
                  <a:tcPr marL="90000" marR="90000" marT="69480" marB="46800" horzOverflow="overflow">
                    <a:lnL>
                      <a:noFill/>
                    </a:lnL>
                    <a:lnR>
                      <a:noFill/>
                    </a:lnR>
                    <a:lnT>
                      <a:noFill/>
                    </a:lnT>
                    <a:lnB>
                      <a:noFill/>
                    </a:lnB>
                    <a:lnTlToBr>
                      <a:noFill/>
                    </a:lnTlToBr>
                    <a:lnBlToTr>
                      <a:noFill/>
                    </a:lnBlToTr>
                    <a:noFill/>
                  </a:tcPr>
                </a:tc>
              </a:tr>
              <a:tr h="83661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2</a:t>
                      </a:r>
                    </a:p>
                  </a:txBody>
                  <a:tcPr marL="90000" marR="90000" marT="69480" marB="46800" horzOverflow="overflow">
                    <a:lnL>
                      <a:noFill/>
                    </a:lnL>
                    <a:lnR>
                      <a:noFill/>
                    </a:lnR>
                    <a:lnT>
                      <a:noFill/>
                    </a:lnT>
                    <a:lnB>
                      <a:noFill/>
                    </a:lnB>
                    <a:lnTlToBr>
                      <a:noFill/>
                    </a:lnTlToBr>
                    <a:lnBlToTr>
                      <a:noFill/>
                    </a:lnBlToTr>
                    <a:noFill/>
                  </a:tcPr>
                </a:tc>
              </a:tr>
              <a:tr h="8302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3</a:t>
                      </a:r>
                    </a:p>
                  </a:txBody>
                  <a:tcPr marL="90000" marR="90000" marT="69480" marB="46800" horzOverflow="overflow">
                    <a:lnL>
                      <a:noFill/>
                    </a:lnL>
                    <a:lnR>
                      <a:noFill/>
                    </a:lnR>
                    <a:lnT>
                      <a:noFill/>
                    </a:lnT>
                    <a:lnB>
                      <a:noFill/>
                    </a:lnB>
                    <a:lnTlToBr>
                      <a:noFill/>
                    </a:lnTlToBr>
                    <a:lnBlToTr>
                      <a:noFill/>
                    </a:lnBlToTr>
                    <a:noFill/>
                  </a:tcPr>
                </a:tc>
              </a:tr>
              <a:tr h="833438">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4</a:t>
                      </a:r>
                    </a:p>
                  </a:txBody>
                  <a:tcPr marL="90000" marR="90000" marT="69480" marB="46800" horzOverflow="overflow">
                    <a:lnL>
                      <a:noFill/>
                    </a:lnL>
                    <a:lnR>
                      <a:noFill/>
                    </a:lnR>
                    <a:lnT>
                      <a:noFill/>
                    </a:lnT>
                    <a:lnB>
                      <a:noFill/>
                    </a:lnB>
                    <a:lnTlToBr>
                      <a:noFill/>
                    </a:lnTlToBr>
                    <a:lnBlToTr>
                      <a:noFill/>
                    </a:lnBlToTr>
                    <a:noFill/>
                  </a:tcPr>
                </a:tc>
              </a:tr>
              <a:tr h="9064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5</a:t>
                      </a:r>
                    </a:p>
                  </a:txBody>
                  <a:tcPr marL="90000" marR="90000" marT="69480" marB="46800" horzOverflow="overflow">
                    <a:lnL>
                      <a:noFill/>
                    </a:lnL>
                    <a:lnR>
                      <a:noFill/>
                    </a:lnR>
                    <a:lnT>
                      <a:noFill/>
                    </a:lnT>
                    <a:lnB>
                      <a:noFill/>
                    </a:lnB>
                    <a:lnTlToBr>
                      <a:noFill/>
                    </a:lnTlToBr>
                    <a:lnBlToTr>
                      <a:noFill/>
                    </a:lnBlToTr>
                    <a:noFill/>
                  </a:tcPr>
                </a:tc>
              </a:tr>
            </a:tbl>
          </a:graphicData>
        </a:graphic>
      </p:graphicFrame>
      <p:graphicFrame>
        <p:nvGraphicFramePr>
          <p:cNvPr id="10288" name="Group 48"/>
          <p:cNvGraphicFramePr>
            <a:graphicFrameLocks noGrp="1"/>
          </p:cNvGraphicFramePr>
          <p:nvPr/>
        </p:nvGraphicFramePr>
        <p:xfrm>
          <a:off x="6248400" y="838200"/>
          <a:ext cx="1009650" cy="4638370"/>
        </p:xfrm>
        <a:graphic>
          <a:graphicData uri="http://schemas.openxmlformats.org/drawingml/2006/table">
            <a:tbl>
              <a:tblPr/>
              <a:tblGrid>
                <a:gridCol w="1009650"/>
              </a:tblGrid>
              <a:tr h="1216025">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a:r>
                      <a:br>
                        <a:rPr kumimoji="0" lang="en-US"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b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6</a:t>
                      </a:r>
                    </a:p>
                  </a:txBody>
                  <a:tcPr marL="90000" marR="90000" marT="69480" marB="46800" horzOverflow="overflow">
                    <a:lnL>
                      <a:noFill/>
                    </a:lnL>
                    <a:lnR>
                      <a:noFill/>
                    </a:lnR>
                    <a:lnT>
                      <a:noFill/>
                    </a:lnT>
                    <a:lnB>
                      <a:noFill/>
                    </a:lnB>
                    <a:lnTlToBr>
                      <a:noFill/>
                    </a:lnTlToBr>
                    <a:lnBlToTr>
                      <a:noFill/>
                    </a:lnBlToTr>
                    <a:noFill/>
                  </a:tcPr>
                </a:tc>
              </a:tr>
              <a:tr h="796925">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7</a:t>
                      </a:r>
                    </a:p>
                  </a:txBody>
                  <a:tcPr marL="90000" marR="90000" marT="69480" marB="46800" horzOverflow="overflow">
                    <a:lnL>
                      <a:noFill/>
                    </a:lnL>
                    <a:lnR>
                      <a:noFill/>
                    </a:lnR>
                    <a:lnT>
                      <a:noFill/>
                    </a:lnT>
                    <a:lnB>
                      <a:noFill/>
                    </a:lnB>
                    <a:lnTlToBr>
                      <a:noFill/>
                    </a:lnTlToBr>
                    <a:lnBlToTr>
                      <a:noFill/>
                    </a:lnBlToTr>
                    <a:noFill/>
                  </a:tcPr>
                </a:tc>
              </a:tr>
              <a:tr h="792163">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8</a:t>
                      </a:r>
                    </a:p>
                  </a:txBody>
                  <a:tcPr marL="90000" marR="90000" marT="69480" marB="46800" horzOverflow="overflow">
                    <a:lnL>
                      <a:noFill/>
                    </a:lnL>
                    <a:lnR>
                      <a:noFill/>
                    </a:lnR>
                    <a:lnT>
                      <a:noFill/>
                    </a:lnT>
                    <a:lnB>
                      <a:noFill/>
                    </a:lnB>
                    <a:lnTlToBr>
                      <a:noFill/>
                    </a:lnTlToBr>
                    <a:lnBlToTr>
                      <a:noFill/>
                    </a:lnBlToTr>
                    <a:noFill/>
                  </a:tcPr>
                </a:tc>
              </a:tr>
              <a:tr h="793750">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9</a:t>
                      </a:r>
                    </a:p>
                  </a:txBody>
                  <a:tcPr marL="90000" marR="90000" marT="69480" marB="46800" horzOverflow="overflow">
                    <a:lnL>
                      <a:noFill/>
                    </a:lnL>
                    <a:lnR>
                      <a:noFill/>
                    </a:lnR>
                    <a:lnT>
                      <a:noFill/>
                    </a:lnT>
                    <a:lnB>
                      <a:noFill/>
                    </a:lnB>
                    <a:lnTlToBr>
                      <a:noFill/>
                    </a:lnTlToBr>
                    <a:lnBlToTr>
                      <a:noFill/>
                    </a:lnBlToTr>
                    <a:noFill/>
                  </a:tcPr>
                </a:tc>
              </a:tr>
              <a:tr h="865188">
                <a:tc>
                  <a:txBody>
                    <a:bodyPr/>
                    <a:lstStyle/>
                    <a:p>
                      <a:pPr marL="0" marR="0" lvl="0" indent="0" algn="l" defTabSz="457200" rtl="0" eaLnBrk="1" fontAlgn="base" latinLnBrk="0" hangingPunct="1">
                        <a:lnSpc>
                          <a:spcPct val="95000"/>
                        </a:lnSpc>
                        <a:spcBef>
                          <a:spcPct val="0"/>
                        </a:spcBef>
                        <a:spcAft>
                          <a:spcPct val="0"/>
                        </a:spcAft>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C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Times New Roman" pitchFamily="18" charset="0"/>
                        </a:rPr>
                        <a:t>= 0</a:t>
                      </a:r>
                    </a:p>
                  </a:txBody>
                  <a:tcPr marL="90000" marR="90000" marT="69480" marB="46800"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Goals</a:t>
            </a:r>
            <a:endParaRPr lang="en-CA" dirty="0"/>
          </a:p>
        </p:txBody>
      </p:sp>
      <p:sp>
        <p:nvSpPr>
          <p:cNvPr id="3" name="Content Placeholder 2"/>
          <p:cNvSpPr>
            <a:spLocks noGrp="1"/>
          </p:cNvSpPr>
          <p:nvPr>
            <p:ph idx="1"/>
          </p:nvPr>
        </p:nvSpPr>
        <p:spPr/>
        <p:txBody>
          <a:bodyPr/>
          <a:lstStyle/>
          <a:p>
            <a:pPr marL="0" indent="0" algn="ctr">
              <a:buNone/>
            </a:pPr>
            <a:endParaRPr lang="en-US" sz="3600" dirty="0" smtClean="0">
              <a:solidFill>
                <a:srgbClr val="F6DB3C"/>
              </a:solidFill>
            </a:endParaRPr>
          </a:p>
          <a:p>
            <a:pPr marL="0" indent="0" algn="ctr">
              <a:buNone/>
            </a:pPr>
            <a:r>
              <a:rPr lang="en-US" sz="3600" dirty="0" smtClean="0">
                <a:solidFill>
                  <a:srgbClr val="F6DB3C"/>
                </a:solidFill>
              </a:rPr>
              <a:t>Question:</a:t>
            </a:r>
            <a:r>
              <a:rPr lang="en-US" sz="3600" dirty="0" smtClean="0"/>
              <a:t> </a:t>
            </a:r>
          </a:p>
          <a:p>
            <a:pPr marL="0" indent="0" algn="ctr">
              <a:buNone/>
            </a:pPr>
            <a:r>
              <a:rPr lang="en-US" sz="3600" dirty="0" smtClean="0"/>
              <a:t>What would you like to get out of today’s CLC?</a:t>
            </a:r>
          </a:p>
          <a:p>
            <a:pPr marL="0" indent="0" algn="ctr">
              <a:buNone/>
            </a:pPr>
            <a:endParaRPr lang="en-US" sz="3600" dirty="0"/>
          </a:p>
          <a:p>
            <a:pPr marL="0" indent="0" algn="ctr">
              <a:buNone/>
            </a:pPr>
            <a:r>
              <a:rPr lang="en-US" sz="3600" dirty="0" smtClean="0"/>
              <a:t>Write down your </a:t>
            </a:r>
            <a:r>
              <a:rPr lang="en-US" sz="3600" dirty="0" smtClean="0"/>
              <a:t>responses on </a:t>
            </a:r>
            <a:r>
              <a:rPr lang="en-US" sz="3600" dirty="0" smtClean="0"/>
              <a:t>your </a:t>
            </a:r>
            <a:r>
              <a:rPr lang="en-US" sz="3600" dirty="0" smtClean="0"/>
              <a:t>whiteboard</a:t>
            </a:r>
          </a:p>
          <a:p>
            <a:pPr marL="0" indent="0" algn="ctr">
              <a:buNone/>
            </a:pPr>
            <a:r>
              <a:rPr lang="en-US" sz="3600" dirty="0" smtClean="0"/>
              <a:t>2 minutes</a:t>
            </a:r>
            <a:endParaRPr lang="en-US" sz="3600" dirty="0" smtClean="0"/>
          </a:p>
        </p:txBody>
      </p:sp>
    </p:spTree>
    <p:extLst>
      <p:ext uri="{BB962C8B-B14F-4D97-AF65-F5344CB8AC3E}">
        <p14:creationId xmlns="" xmlns:p14="http://schemas.microsoft.com/office/powerpoint/2010/main" val="2097900083"/>
      </p:ext>
    </p:extLst>
  </p:cSld>
  <p:clrMapOvr>
    <a:masterClrMapping/>
  </p:clrMapOvr>
  <p:transition advClick="0">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0" y="7938"/>
            <a:ext cx="9144000" cy="1143000"/>
          </a:xfrm>
        </p:spPr>
        <p:txBody>
          <a:bodyPr/>
          <a:lstStyle/>
          <a:p>
            <a:pPr eaLnBrk="1" hangingPunct="1">
              <a:defRPr/>
            </a:pPr>
            <a:r>
              <a:rPr lang="en-US" smtClean="0"/>
              <a:t>The Pattern</a:t>
            </a:r>
            <a:endParaRPr lang="en-CA" smtClean="0"/>
          </a:p>
        </p:txBody>
      </p:sp>
      <p:graphicFrame>
        <p:nvGraphicFramePr>
          <p:cNvPr id="4" name="Content Placeholder 3"/>
          <p:cNvGraphicFramePr>
            <a:graphicFrameLocks noGrp="1"/>
          </p:cNvGraphicFramePr>
          <p:nvPr>
            <p:ph idx="1"/>
          </p:nvPr>
        </p:nvGraphicFramePr>
        <p:xfrm>
          <a:off x="2133600" y="1676400"/>
          <a:ext cx="5105400" cy="4297680"/>
        </p:xfrm>
        <a:graphic>
          <a:graphicData uri="http://schemas.openxmlformats.org/drawingml/2006/table">
            <a:tbl>
              <a:tblPr firstRow="1" bandRow="1">
                <a:tableStyleId>{2D5ABB26-0587-4C30-8999-92F81FD0307C}</a:tableStyleId>
              </a:tblPr>
              <a:tblGrid>
                <a:gridCol w="1701800"/>
                <a:gridCol w="1701800"/>
                <a:gridCol w="1701800"/>
              </a:tblGrid>
              <a:tr h="1270000">
                <a:tc>
                  <a:txBody>
                    <a:bodyPr/>
                    <a:lstStyle/>
                    <a:p>
                      <a:pPr algn="ctr"/>
                      <a:r>
                        <a:rPr lang="en-US" sz="8800" dirty="0" smtClean="0">
                          <a:solidFill>
                            <a:schemeClr val="tx1"/>
                          </a:solidFill>
                          <a:latin typeface="Arial" pitchFamily="34" charset="0"/>
                          <a:cs typeface="Arial" pitchFamily="34" charset="0"/>
                        </a:rPr>
                        <a:t>1</a:t>
                      </a:r>
                      <a:endParaRPr lang="en-CA" sz="8800" dirty="0">
                        <a:solidFill>
                          <a:schemeClr val="tx1"/>
                        </a:solidFill>
                        <a:latin typeface="Arial" pitchFamily="34" charset="0"/>
                        <a:cs typeface="Arial" pitchFamily="34" charset="0"/>
                      </a:endParaRPr>
                    </a:p>
                  </a:txBody>
                  <a:tcP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US" sz="8800" dirty="0" smtClean="0">
                          <a:solidFill>
                            <a:schemeClr val="tx1"/>
                          </a:solidFill>
                          <a:latin typeface="Arial" pitchFamily="34" charset="0"/>
                          <a:cs typeface="Arial" pitchFamily="34" charset="0"/>
                        </a:rPr>
                        <a:t>2</a:t>
                      </a:r>
                      <a:endParaRPr lang="en-CA" sz="8800" dirty="0">
                        <a:solidFill>
                          <a:schemeClr val="tx1"/>
                        </a:solidFill>
                        <a:latin typeface="Arial" pitchFamily="34" charset="0"/>
                        <a:cs typeface="Arial"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US" sz="8800" dirty="0" smtClean="0">
                          <a:solidFill>
                            <a:schemeClr val="tx1"/>
                          </a:solidFill>
                          <a:latin typeface="Arial" pitchFamily="34" charset="0"/>
                          <a:cs typeface="Arial" pitchFamily="34" charset="0"/>
                        </a:rPr>
                        <a:t>3</a:t>
                      </a:r>
                      <a:endParaRPr lang="en-CA" sz="8800" dirty="0">
                        <a:solidFill>
                          <a:schemeClr val="tx1"/>
                        </a:solidFill>
                        <a:latin typeface="Arial" pitchFamily="34" charset="0"/>
                        <a:cs typeface="Arial" pitchFamily="34" charset="0"/>
                      </a:endParaRPr>
                    </a:p>
                  </a:txBody>
                  <a:tcP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r>
              <a:tr h="1270000">
                <a:tc>
                  <a:txBody>
                    <a:bodyPr/>
                    <a:lstStyle/>
                    <a:p>
                      <a:pPr algn="ctr"/>
                      <a:r>
                        <a:rPr lang="en-US" sz="8800" dirty="0" smtClean="0">
                          <a:solidFill>
                            <a:schemeClr val="tx1"/>
                          </a:solidFill>
                          <a:latin typeface="Arial" pitchFamily="34" charset="0"/>
                          <a:cs typeface="Arial" pitchFamily="34" charset="0"/>
                        </a:rPr>
                        <a:t>4</a:t>
                      </a:r>
                      <a:endParaRPr lang="en-CA" sz="8800" dirty="0">
                        <a:solidFill>
                          <a:schemeClr val="tx1"/>
                        </a:solidFill>
                        <a:latin typeface="Arial" pitchFamily="34" charset="0"/>
                        <a:cs typeface="Arial" pitchFamily="34" charset="0"/>
                      </a:endParaRPr>
                    </a:p>
                  </a:txBody>
                  <a:tcP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8800" dirty="0" smtClean="0">
                          <a:solidFill>
                            <a:schemeClr val="tx1"/>
                          </a:solidFill>
                          <a:latin typeface="Arial" pitchFamily="34" charset="0"/>
                          <a:cs typeface="Arial" pitchFamily="34" charset="0"/>
                        </a:rPr>
                        <a:t>5</a:t>
                      </a:r>
                      <a:endParaRPr lang="en-CA" sz="8800" dirty="0">
                        <a:solidFill>
                          <a:schemeClr val="tx1"/>
                        </a:solidFill>
                        <a:latin typeface="Arial" pitchFamily="34" charset="0"/>
                        <a:cs typeface="Arial"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8800" dirty="0" smtClean="0">
                          <a:solidFill>
                            <a:schemeClr val="tx1"/>
                          </a:solidFill>
                          <a:latin typeface="Arial" pitchFamily="34" charset="0"/>
                          <a:cs typeface="Arial" pitchFamily="34" charset="0"/>
                        </a:rPr>
                        <a:t>6</a:t>
                      </a:r>
                      <a:endParaRPr lang="en-CA" sz="8800" dirty="0">
                        <a:solidFill>
                          <a:schemeClr val="tx1"/>
                        </a:solidFill>
                        <a:latin typeface="Arial" pitchFamily="34" charset="0"/>
                        <a:cs typeface="Arial" pitchFamily="34" charset="0"/>
                      </a:endParaRPr>
                    </a:p>
                  </a:txBody>
                  <a:tcP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1270000">
                <a:tc>
                  <a:txBody>
                    <a:bodyPr/>
                    <a:lstStyle/>
                    <a:p>
                      <a:pPr algn="ctr"/>
                      <a:r>
                        <a:rPr lang="en-US" sz="8800" dirty="0" smtClean="0">
                          <a:solidFill>
                            <a:schemeClr val="tx1"/>
                          </a:solidFill>
                          <a:latin typeface="Arial" pitchFamily="34" charset="0"/>
                          <a:cs typeface="Arial" pitchFamily="34" charset="0"/>
                        </a:rPr>
                        <a:t>7</a:t>
                      </a:r>
                      <a:endParaRPr lang="en-CA" sz="8800" dirty="0">
                        <a:solidFill>
                          <a:schemeClr val="tx1"/>
                        </a:solidFill>
                        <a:latin typeface="Arial" pitchFamily="34" charset="0"/>
                        <a:cs typeface="Arial" pitchFamily="34" charset="0"/>
                      </a:endParaRPr>
                    </a:p>
                  </a:txBody>
                  <a:tcP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US" sz="8800" dirty="0" smtClean="0">
                          <a:solidFill>
                            <a:schemeClr val="tx1"/>
                          </a:solidFill>
                          <a:latin typeface="Arial" pitchFamily="34" charset="0"/>
                          <a:cs typeface="Arial" pitchFamily="34" charset="0"/>
                        </a:rPr>
                        <a:t>8</a:t>
                      </a:r>
                      <a:endParaRPr lang="en-CA" sz="8800" dirty="0">
                        <a:solidFill>
                          <a:schemeClr val="tx1"/>
                        </a:solidFill>
                        <a:latin typeface="Arial" pitchFamily="34" charset="0"/>
                        <a:cs typeface="Arial"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US" sz="8800" dirty="0" smtClean="0">
                          <a:solidFill>
                            <a:schemeClr val="tx1"/>
                          </a:solidFill>
                          <a:latin typeface="Arial" pitchFamily="34" charset="0"/>
                          <a:cs typeface="Arial" pitchFamily="34" charset="0"/>
                        </a:rPr>
                        <a:t>9</a:t>
                      </a:r>
                      <a:endParaRPr lang="en-CA" sz="8800" dirty="0">
                        <a:solidFill>
                          <a:schemeClr val="tx1"/>
                        </a:solidFill>
                        <a:latin typeface="Arial" pitchFamily="34" charset="0"/>
                        <a:cs typeface="Arial" pitchFamily="34" charset="0"/>
                      </a:endParaRPr>
                    </a:p>
                  </a:txBody>
                  <a:tcP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r>
            </a:tbl>
          </a:graphicData>
        </a:graphic>
      </p:graphicFrame>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38"/>
            <a:ext cx="8229600" cy="1143000"/>
          </a:xfrm>
        </p:spPr>
        <p:txBody>
          <a:bodyPr/>
          <a:lstStyle/>
          <a:p>
            <a:pPr>
              <a:defRPr/>
            </a:pPr>
            <a:r>
              <a:rPr lang="en-US" dirty="0" smtClean="0"/>
              <a:t>Eric Mazur</a:t>
            </a:r>
            <a:endParaRPr lang="en-US" dirty="0"/>
          </a:p>
        </p:txBody>
      </p:sp>
      <p:sp>
        <p:nvSpPr>
          <p:cNvPr id="3" name="Content Placeholder 2"/>
          <p:cNvSpPr>
            <a:spLocks noGrp="1"/>
          </p:cNvSpPr>
          <p:nvPr>
            <p:ph idx="1"/>
          </p:nvPr>
        </p:nvSpPr>
        <p:spPr/>
        <p:txBody>
          <a:bodyPr/>
          <a:lstStyle/>
          <a:p>
            <a:pPr>
              <a:defRPr/>
            </a:pPr>
            <a:endParaRPr lang="en-US" dirty="0"/>
          </a:p>
        </p:txBody>
      </p:sp>
      <p:pic>
        <p:nvPicPr>
          <p:cNvPr id="59396" name="Picture 2" descr="http://insideiim.com/wp-content/uploads/2012/11/eric_mazur.jpg"/>
          <p:cNvPicPr>
            <a:picLocks noChangeAspect="1" noChangeArrowheads="1"/>
          </p:cNvPicPr>
          <p:nvPr/>
        </p:nvPicPr>
        <p:blipFill>
          <a:blip r:embed="rId2" cstate="print"/>
          <a:srcRect l="6711" r="5750" b="20857"/>
          <a:stretch>
            <a:fillRect/>
          </a:stretch>
        </p:blipFill>
        <p:spPr bwMode="auto">
          <a:xfrm>
            <a:off x="0" y="1008063"/>
            <a:ext cx="9144000" cy="584993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rrowheads="1"/>
          </p:cNvSpPr>
          <p:nvPr>
            <p:ph type="title"/>
          </p:nvPr>
        </p:nvSpPr>
        <p:spPr>
          <a:xfrm>
            <a:off x="457200" y="7938"/>
            <a:ext cx="8229600" cy="1143000"/>
          </a:xfrm>
          <a:noFill/>
        </p:spPr>
        <p:txBody>
          <a:bodyPr/>
          <a:lstStyle/>
          <a:p>
            <a:r>
              <a:rPr lang="en-US" smtClean="0">
                <a:effectLst/>
              </a:rPr>
              <a:t>Mazur’s Discovery</a:t>
            </a:r>
          </a:p>
        </p:txBody>
      </p:sp>
      <p:sp>
        <p:nvSpPr>
          <p:cNvPr id="59395" name="Rectangle 3"/>
          <p:cNvSpPr>
            <a:spLocks noGrp="1" noChangeArrowheads="1"/>
          </p:cNvSpPr>
          <p:nvPr>
            <p:ph type="body" idx="1"/>
          </p:nvPr>
        </p:nvSpPr>
        <p:spPr>
          <a:xfrm>
            <a:off x="571500" y="1323975"/>
            <a:ext cx="8001000" cy="1143000"/>
          </a:xfrm>
        </p:spPr>
        <p:txBody>
          <a:bodyPr/>
          <a:lstStyle/>
          <a:p>
            <a:pPr indent="0" algn="ctr">
              <a:buFont typeface="Wingdings" pitchFamily="2" charset="2"/>
              <a:buNone/>
              <a:defRPr/>
            </a:pPr>
            <a:r>
              <a:rPr lang="en-US" b="1" dirty="0" smtClean="0"/>
              <a:t>Students can solve mathematical problems relatively easily</a:t>
            </a:r>
          </a:p>
        </p:txBody>
      </p:sp>
      <p:sp>
        <p:nvSpPr>
          <p:cNvPr id="59397" name="Text Box 5"/>
          <p:cNvSpPr txBox="1">
            <a:spLocks noChangeArrowheads="1"/>
          </p:cNvSpPr>
          <p:nvPr/>
        </p:nvSpPr>
        <p:spPr bwMode="auto">
          <a:xfrm>
            <a:off x="304800" y="2574925"/>
            <a:ext cx="3276600" cy="2678113"/>
          </a:xfrm>
          <a:prstGeom prst="rect">
            <a:avLst/>
          </a:prstGeom>
          <a:solidFill>
            <a:schemeClr val="tx1"/>
          </a:solidFill>
          <a:ln w="38100">
            <a:solidFill>
              <a:schemeClr val="bg2"/>
            </a:solidFill>
            <a:miter lim="800000"/>
            <a:headEnd/>
            <a:tailEnd/>
          </a:ln>
        </p:spPr>
        <p:txBody>
          <a:bodyPr>
            <a:spAutoFit/>
          </a:bodyPr>
          <a:lstStyle/>
          <a:p>
            <a:r>
              <a:rPr lang="en-US" sz="2800" b="1">
                <a:solidFill>
                  <a:schemeClr val="bg2"/>
                </a:solidFill>
              </a:rPr>
              <a:t>Find the current</a:t>
            </a:r>
          </a:p>
          <a:p>
            <a:r>
              <a:rPr lang="en-US" sz="2800" b="1">
                <a:solidFill>
                  <a:schemeClr val="bg2"/>
                </a:solidFill>
              </a:rPr>
              <a:t>through the 2 ohm resistor and the potential difference between point a and b.</a:t>
            </a:r>
          </a:p>
        </p:txBody>
      </p:sp>
      <p:pic>
        <p:nvPicPr>
          <p:cNvPr id="59399" name="Picture 7"/>
          <p:cNvPicPr>
            <a:picLocks noChangeAspect="1" noChangeArrowheads="1"/>
          </p:cNvPicPr>
          <p:nvPr/>
        </p:nvPicPr>
        <p:blipFill>
          <a:blip r:embed="rId2" cstate="print">
            <a:lum bright="-20000" contrast="20000"/>
          </a:blip>
          <a:srcRect/>
          <a:stretch>
            <a:fillRect/>
          </a:stretch>
        </p:blipFill>
        <p:spPr bwMode="auto">
          <a:xfrm>
            <a:off x="3962400" y="2581275"/>
            <a:ext cx="4419600" cy="3397250"/>
          </a:xfrm>
          <a:prstGeom prst="rect">
            <a:avLst/>
          </a:prstGeom>
          <a:noFill/>
          <a:ln w="38100">
            <a:solidFill>
              <a:schemeClr val="bg2"/>
            </a:solidFill>
            <a:miter lim="800000"/>
            <a:headEnd/>
            <a:tailEnd/>
          </a:ln>
        </p:spPr>
      </p:pic>
      <p:sp>
        <p:nvSpPr>
          <p:cNvPr id="59400" name="Text Box 8"/>
          <p:cNvSpPr txBox="1">
            <a:spLocks noChangeArrowheads="1"/>
          </p:cNvSpPr>
          <p:nvPr/>
        </p:nvSpPr>
        <p:spPr bwMode="auto">
          <a:xfrm>
            <a:off x="381000" y="5495925"/>
            <a:ext cx="2038350" cy="523875"/>
          </a:xfrm>
          <a:prstGeom prst="rect">
            <a:avLst/>
          </a:prstGeom>
          <a:noFill/>
          <a:ln w="38100">
            <a:noFill/>
            <a:miter lim="800000"/>
            <a:headEnd/>
            <a:tailEnd/>
          </a:ln>
          <a:effectLst/>
        </p:spPr>
        <p:txBody>
          <a:bodyPr>
            <a:spAutoFit/>
          </a:bodyPr>
          <a:lstStyle/>
          <a:p>
            <a:pPr algn="r">
              <a:spcBef>
                <a:spcPct val="50000"/>
              </a:spcBef>
              <a:defRPr/>
            </a:pPr>
            <a:r>
              <a:rPr lang="en-US" sz="2800" b="1" dirty="0">
                <a:solidFill>
                  <a:srgbClr val="F6DB3C"/>
                </a:solidFill>
                <a:effectLst>
                  <a:outerShdw blurRad="38100" dist="38100" dir="2700000" algn="tl">
                    <a:srgbClr val="000000">
                      <a:alpha val="43137"/>
                    </a:srgbClr>
                  </a:outerShdw>
                </a:effectLst>
              </a:rPr>
              <a:t>Average =</a:t>
            </a:r>
          </a:p>
        </p:txBody>
      </p:sp>
      <p:sp>
        <p:nvSpPr>
          <p:cNvPr id="59401" name="Text Box 9"/>
          <p:cNvSpPr txBox="1">
            <a:spLocks noChangeArrowheads="1"/>
          </p:cNvSpPr>
          <p:nvPr/>
        </p:nvSpPr>
        <p:spPr bwMode="auto">
          <a:xfrm>
            <a:off x="2362200" y="5324475"/>
            <a:ext cx="1504950" cy="914400"/>
          </a:xfrm>
          <a:prstGeom prst="rect">
            <a:avLst/>
          </a:prstGeom>
          <a:noFill/>
          <a:ln w="9525">
            <a:noFill/>
            <a:miter lim="800000"/>
            <a:headEnd/>
            <a:tailEnd/>
          </a:ln>
          <a:effectLst/>
        </p:spPr>
        <p:txBody>
          <a:bodyPr>
            <a:spAutoFit/>
          </a:bodyPr>
          <a:lstStyle/>
          <a:p>
            <a:pPr>
              <a:spcBef>
                <a:spcPct val="50000"/>
              </a:spcBef>
              <a:defRPr/>
            </a:pPr>
            <a:r>
              <a:rPr lang="en-US" sz="5400" b="1" dirty="0">
                <a:solidFill>
                  <a:srgbClr val="F6DB3C"/>
                </a:solidFill>
                <a:effectLst>
                  <a:outerShdw blurRad="38100" dist="38100" dir="2700000" algn="tl">
                    <a:srgbClr val="000000">
                      <a:alpha val="43137"/>
                    </a:srgbClr>
                  </a:outerShdw>
                </a:effectLst>
              </a:rPr>
              <a:t>75%</a:t>
            </a:r>
          </a:p>
        </p:txBody>
      </p:sp>
      <p:sp>
        <p:nvSpPr>
          <p:cNvPr id="8" name="Oval 7"/>
          <p:cNvSpPr>
            <a:spLocks noChangeArrowheads="1"/>
          </p:cNvSpPr>
          <p:nvPr/>
        </p:nvSpPr>
        <p:spPr bwMode="auto">
          <a:xfrm>
            <a:off x="6067425" y="3819525"/>
            <a:ext cx="1076325" cy="990600"/>
          </a:xfrm>
          <a:prstGeom prst="ellipse">
            <a:avLst/>
          </a:prstGeom>
          <a:noFill/>
          <a:ln w="57150" algn="ctr">
            <a:solidFill>
              <a:srgbClr val="FF0000"/>
            </a:solidFill>
            <a:round/>
            <a:headEnd/>
            <a:tailEnd/>
          </a:ln>
        </p:spPr>
        <p:txBody>
          <a:bodyPr/>
          <a:lstStyle/>
          <a:p>
            <a:endParaRPr lang="en-US"/>
          </a:p>
        </p:txBody>
      </p:sp>
      <p:grpSp>
        <p:nvGrpSpPr>
          <p:cNvPr id="2" name="Group 11"/>
          <p:cNvGrpSpPr>
            <a:grpSpLocks/>
          </p:cNvGrpSpPr>
          <p:nvPr/>
        </p:nvGrpSpPr>
        <p:grpSpPr bwMode="auto">
          <a:xfrm>
            <a:off x="4638675" y="3629025"/>
            <a:ext cx="3743325" cy="1525588"/>
            <a:chOff x="4638675" y="3629025"/>
            <a:chExt cx="3743325" cy="1525588"/>
          </a:xfrm>
        </p:grpSpPr>
        <p:sp>
          <p:nvSpPr>
            <p:cNvPr id="60426" name="Oval 8"/>
            <p:cNvSpPr>
              <a:spLocks noChangeArrowheads="1"/>
            </p:cNvSpPr>
            <p:nvPr/>
          </p:nvSpPr>
          <p:spPr bwMode="auto">
            <a:xfrm>
              <a:off x="4638675" y="4238625"/>
              <a:ext cx="581025" cy="590550"/>
            </a:xfrm>
            <a:prstGeom prst="ellipse">
              <a:avLst/>
            </a:prstGeom>
            <a:noFill/>
            <a:ln w="57150" algn="ctr">
              <a:solidFill>
                <a:srgbClr val="00B050"/>
              </a:solidFill>
              <a:round/>
              <a:headEnd/>
              <a:tailEnd/>
            </a:ln>
          </p:spPr>
          <p:txBody>
            <a:bodyPr/>
            <a:lstStyle/>
            <a:p>
              <a:endParaRPr lang="en-US"/>
            </a:p>
          </p:txBody>
        </p:sp>
        <p:sp>
          <p:nvSpPr>
            <p:cNvPr id="60427" name="Oval 9"/>
            <p:cNvSpPr>
              <a:spLocks noChangeArrowheads="1"/>
            </p:cNvSpPr>
            <p:nvPr/>
          </p:nvSpPr>
          <p:spPr bwMode="auto">
            <a:xfrm>
              <a:off x="7800975" y="3629025"/>
              <a:ext cx="581025" cy="590550"/>
            </a:xfrm>
            <a:prstGeom prst="ellipse">
              <a:avLst/>
            </a:prstGeom>
            <a:noFill/>
            <a:ln w="57150" algn="ctr">
              <a:solidFill>
                <a:srgbClr val="00B050"/>
              </a:solidFill>
              <a:round/>
              <a:headEnd/>
              <a:tailEnd/>
            </a:ln>
          </p:spPr>
          <p:txBody>
            <a:bodyPr/>
            <a:lstStyle/>
            <a:p>
              <a:endParaRPr lang="en-US"/>
            </a:p>
          </p:txBody>
        </p:sp>
        <p:sp>
          <p:nvSpPr>
            <p:cNvPr id="60428" name="Freeform 10"/>
            <p:cNvSpPr>
              <a:spLocks/>
            </p:cNvSpPr>
            <p:nvPr/>
          </p:nvSpPr>
          <p:spPr bwMode="auto">
            <a:xfrm>
              <a:off x="5191125" y="4181475"/>
              <a:ext cx="2752725" cy="973138"/>
            </a:xfrm>
            <a:custGeom>
              <a:avLst/>
              <a:gdLst>
                <a:gd name="T0" fmla="*/ 0 w 2752725"/>
                <a:gd name="T1" fmla="*/ 466725 h 973138"/>
                <a:gd name="T2" fmla="*/ 1343044 w 2752725"/>
                <a:gd name="T3" fmla="*/ 895350 h 973138"/>
                <a:gd name="T4" fmla="*/ 2752725 w 2752725"/>
                <a:gd name="T5" fmla="*/ 0 h 973138"/>
                <a:gd name="T6" fmla="*/ 0 60000 65536"/>
                <a:gd name="T7" fmla="*/ 0 60000 65536"/>
                <a:gd name="T8" fmla="*/ 0 60000 65536"/>
                <a:gd name="T9" fmla="*/ 0 w 2752725"/>
                <a:gd name="T10" fmla="*/ 0 h 973138"/>
                <a:gd name="T11" fmla="*/ 2752725 w 2752725"/>
                <a:gd name="T12" fmla="*/ 973138 h 973138"/>
              </a:gdLst>
              <a:ahLst/>
              <a:cxnLst>
                <a:cxn ang="T6">
                  <a:pos x="T0" y="T1"/>
                </a:cxn>
                <a:cxn ang="T7">
                  <a:pos x="T2" y="T3"/>
                </a:cxn>
                <a:cxn ang="T8">
                  <a:pos x="T4" y="T5"/>
                </a:cxn>
              </a:cxnLst>
              <a:rect l="T9" t="T10" r="T11" b="T12"/>
              <a:pathLst>
                <a:path w="2752725" h="973138">
                  <a:moveTo>
                    <a:pt x="0" y="466725"/>
                  </a:moveTo>
                  <a:cubicBezTo>
                    <a:pt x="442119" y="719931"/>
                    <a:pt x="884238" y="973138"/>
                    <a:pt x="1343025" y="895350"/>
                  </a:cubicBezTo>
                  <a:cubicBezTo>
                    <a:pt x="1801813" y="817563"/>
                    <a:pt x="2277269" y="408781"/>
                    <a:pt x="2752725" y="0"/>
                  </a:cubicBezTo>
                </a:path>
              </a:pathLst>
            </a:custGeom>
            <a:noFill/>
            <a:ln w="57150" cap="flat" cmpd="sng" algn="ctr">
              <a:solidFill>
                <a:srgbClr val="00B050"/>
              </a:solidFill>
              <a:prstDash val="solid"/>
              <a:round/>
              <a:headEnd type="none" w="med" len="med"/>
              <a:tailEnd type="none" w="med" len="med"/>
            </a:ln>
          </p:spPr>
          <p:txBody>
            <a:bodyPr/>
            <a:lstStyle/>
            <a:p>
              <a:endParaRPr lang="en-US"/>
            </a:p>
          </p:txBody>
        </p: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fade">
                                      <p:cBhvr>
                                        <p:cTn id="7" dur="5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399"/>
                                        </p:tgtEl>
                                        <p:attrNameLst>
                                          <p:attrName>style.visibility</p:attrName>
                                        </p:attrNameLst>
                                      </p:cBhvr>
                                      <p:to>
                                        <p:strVal val="visible"/>
                                      </p:to>
                                    </p:set>
                                    <p:animEffect transition="in" filter="fade">
                                      <p:cBhvr>
                                        <p:cTn id="12" dur="500"/>
                                        <p:tgtEl>
                                          <p:spTgt spid="5939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397"/>
                                        </p:tgtEl>
                                        <p:attrNameLst>
                                          <p:attrName>style.visibility</p:attrName>
                                        </p:attrNameLst>
                                      </p:cBhvr>
                                      <p:to>
                                        <p:strVal val="visible"/>
                                      </p:to>
                                    </p:set>
                                    <p:animEffect transition="in" filter="fade">
                                      <p:cBhvr>
                                        <p:cTn id="15" dur="500"/>
                                        <p:tgtEl>
                                          <p:spTgt spid="5939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9400"/>
                                        </p:tgtEl>
                                        <p:attrNameLst>
                                          <p:attrName>style.visibility</p:attrName>
                                        </p:attrNameLst>
                                      </p:cBhvr>
                                      <p:to>
                                        <p:strVal val="visible"/>
                                      </p:to>
                                    </p:set>
                                    <p:animEffect transition="in" filter="fade">
                                      <p:cBhvr>
                                        <p:cTn id="30" dur="500"/>
                                        <p:tgtEl>
                                          <p:spTgt spid="5940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9401"/>
                                        </p:tgtEl>
                                        <p:attrNameLst>
                                          <p:attrName>style.visibility</p:attrName>
                                        </p:attrNameLst>
                                      </p:cBhvr>
                                      <p:to>
                                        <p:strVal val="visible"/>
                                      </p:to>
                                    </p:set>
                                    <p:animEffect transition="in" filter="fade">
                                      <p:cBhvr>
                                        <p:cTn id="33" dur="500"/>
                                        <p:tgtEl>
                                          <p:spTgt spid="59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P spid="59397" grpId="0" animBg="1"/>
      <p:bldP spid="59400" grpId="0"/>
      <p:bldP spid="59401" grpId="0"/>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a:xfrm>
            <a:off x="457200" y="7938"/>
            <a:ext cx="8229600" cy="1143000"/>
          </a:xfrm>
          <a:noFill/>
        </p:spPr>
        <p:txBody>
          <a:bodyPr/>
          <a:lstStyle/>
          <a:p>
            <a:r>
              <a:rPr lang="en-US" smtClean="0">
                <a:effectLst/>
              </a:rPr>
              <a:t>Mazur’s Discovery</a:t>
            </a:r>
          </a:p>
        </p:txBody>
      </p:sp>
      <p:sp>
        <p:nvSpPr>
          <p:cNvPr id="64515" name="Rectangle 3"/>
          <p:cNvSpPr>
            <a:spLocks noGrp="1" noChangeArrowheads="1"/>
          </p:cNvSpPr>
          <p:nvPr>
            <p:ph type="body" idx="1"/>
          </p:nvPr>
        </p:nvSpPr>
        <p:spPr>
          <a:xfrm>
            <a:off x="466725" y="5476875"/>
            <a:ext cx="8382000" cy="1143000"/>
          </a:xfrm>
        </p:spPr>
        <p:txBody>
          <a:bodyPr/>
          <a:lstStyle/>
          <a:p>
            <a:pPr algn="ctr">
              <a:buFont typeface="Wingdings" pitchFamily="2" charset="2"/>
              <a:buNone/>
              <a:defRPr/>
            </a:pPr>
            <a:r>
              <a:rPr lang="en-US" b="1" dirty="0" smtClean="0">
                <a:solidFill>
                  <a:srgbClr val="F6DB3C"/>
                </a:solidFill>
              </a:rPr>
              <a:t>Discovery: </a:t>
            </a:r>
            <a:r>
              <a:rPr lang="en-US" b="1" dirty="0" smtClean="0"/>
              <a:t>When the numbers disappear, students have little to fall back on</a:t>
            </a:r>
          </a:p>
        </p:txBody>
      </p:sp>
      <p:pic>
        <p:nvPicPr>
          <p:cNvPr id="64516" name="Picture 4"/>
          <p:cNvPicPr>
            <a:picLocks noChangeAspect="1" noChangeArrowheads="1"/>
          </p:cNvPicPr>
          <p:nvPr/>
        </p:nvPicPr>
        <p:blipFill>
          <a:blip r:embed="rId2" cstate="print">
            <a:lum bright="-10000" contrast="40000"/>
          </a:blip>
          <a:srcRect/>
          <a:stretch>
            <a:fillRect/>
          </a:stretch>
        </p:blipFill>
        <p:spPr bwMode="auto">
          <a:xfrm>
            <a:off x="3914775" y="1371600"/>
            <a:ext cx="5083175" cy="2952750"/>
          </a:xfrm>
          <a:prstGeom prst="rect">
            <a:avLst/>
          </a:prstGeom>
          <a:noFill/>
          <a:ln w="38100">
            <a:solidFill>
              <a:schemeClr val="bg2"/>
            </a:solidFill>
            <a:miter lim="800000"/>
            <a:headEnd/>
            <a:tailEnd/>
          </a:ln>
        </p:spPr>
      </p:pic>
      <p:sp>
        <p:nvSpPr>
          <p:cNvPr id="64517" name="Text Box 5"/>
          <p:cNvSpPr txBox="1">
            <a:spLocks noChangeArrowheads="1"/>
          </p:cNvSpPr>
          <p:nvPr/>
        </p:nvSpPr>
        <p:spPr bwMode="auto">
          <a:xfrm>
            <a:off x="304800" y="1362075"/>
            <a:ext cx="3476625" cy="3046413"/>
          </a:xfrm>
          <a:prstGeom prst="rect">
            <a:avLst/>
          </a:prstGeom>
          <a:solidFill>
            <a:schemeClr val="tx1"/>
          </a:solidFill>
          <a:ln w="38100">
            <a:solidFill>
              <a:schemeClr val="bg2"/>
            </a:solidFill>
            <a:miter lim="800000"/>
            <a:headEnd/>
            <a:tailEnd/>
          </a:ln>
        </p:spPr>
        <p:txBody>
          <a:bodyPr>
            <a:spAutoFit/>
          </a:bodyPr>
          <a:lstStyle/>
          <a:p>
            <a:r>
              <a:rPr lang="en-US" sz="2400" b="1">
                <a:solidFill>
                  <a:schemeClr val="bg2"/>
                </a:solidFill>
              </a:rPr>
              <a:t>Explain what happens when the following when the switch is closed:</a:t>
            </a:r>
          </a:p>
          <a:p>
            <a:r>
              <a:rPr lang="en-US" sz="2400" b="1">
                <a:solidFill>
                  <a:schemeClr val="bg2"/>
                </a:solidFill>
              </a:rPr>
              <a:t>• the current through the battery</a:t>
            </a:r>
          </a:p>
          <a:p>
            <a:r>
              <a:rPr lang="en-US" sz="2400" b="1">
                <a:solidFill>
                  <a:schemeClr val="bg2"/>
                </a:solidFill>
              </a:rPr>
              <a:t>• the brightness of the bulbs</a:t>
            </a:r>
          </a:p>
        </p:txBody>
      </p:sp>
      <p:sp>
        <p:nvSpPr>
          <p:cNvPr id="64518" name="Text Box 6"/>
          <p:cNvSpPr txBox="1">
            <a:spLocks noChangeArrowheads="1"/>
          </p:cNvSpPr>
          <p:nvPr/>
        </p:nvSpPr>
        <p:spPr bwMode="auto">
          <a:xfrm>
            <a:off x="61913" y="4829175"/>
            <a:ext cx="2062162" cy="523875"/>
          </a:xfrm>
          <a:prstGeom prst="rect">
            <a:avLst/>
          </a:prstGeom>
          <a:noFill/>
          <a:ln w="38100">
            <a:noFill/>
            <a:miter lim="800000"/>
            <a:headEnd/>
            <a:tailEnd/>
          </a:ln>
          <a:effectLst/>
        </p:spPr>
        <p:txBody>
          <a:bodyPr>
            <a:spAutoFit/>
          </a:bodyPr>
          <a:lstStyle/>
          <a:p>
            <a:pPr algn="r">
              <a:spcBef>
                <a:spcPct val="50000"/>
              </a:spcBef>
              <a:defRPr/>
            </a:pPr>
            <a:r>
              <a:rPr lang="en-US" sz="2800" b="1" dirty="0">
                <a:solidFill>
                  <a:srgbClr val="F6DB3C"/>
                </a:solidFill>
                <a:effectLst>
                  <a:outerShdw blurRad="38100" dist="38100" dir="2700000" algn="tl">
                    <a:srgbClr val="000000">
                      <a:alpha val="43137"/>
                    </a:srgbClr>
                  </a:outerShdw>
                </a:effectLst>
              </a:rPr>
              <a:t>Average =</a:t>
            </a:r>
          </a:p>
        </p:txBody>
      </p:sp>
      <p:sp>
        <p:nvSpPr>
          <p:cNvPr id="64519" name="Text Box 7"/>
          <p:cNvSpPr txBox="1">
            <a:spLocks noChangeArrowheads="1"/>
          </p:cNvSpPr>
          <p:nvPr/>
        </p:nvSpPr>
        <p:spPr bwMode="auto">
          <a:xfrm>
            <a:off x="1976438" y="4305300"/>
            <a:ext cx="2347912" cy="1323975"/>
          </a:xfrm>
          <a:prstGeom prst="rect">
            <a:avLst/>
          </a:prstGeom>
          <a:noFill/>
          <a:ln w="9525">
            <a:noFill/>
            <a:miter lim="800000"/>
            <a:headEnd/>
            <a:tailEnd/>
          </a:ln>
          <a:effectLst/>
        </p:spPr>
        <p:txBody>
          <a:bodyPr>
            <a:spAutoFit/>
          </a:bodyPr>
          <a:lstStyle/>
          <a:p>
            <a:pPr>
              <a:spcBef>
                <a:spcPct val="50000"/>
              </a:spcBef>
              <a:defRPr/>
            </a:pPr>
            <a:r>
              <a:rPr lang="en-US" sz="8000" b="1" dirty="0">
                <a:solidFill>
                  <a:srgbClr val="FF0000"/>
                </a:solidFill>
                <a:effectLst>
                  <a:outerShdw blurRad="38100" dist="38100" dir="2700000" algn="tl">
                    <a:srgbClr val="000000">
                      <a:alpha val="43137"/>
                    </a:srgbClr>
                  </a:outerShdw>
                </a:effectLst>
              </a:rPr>
              <a:t>40%</a:t>
            </a:r>
          </a:p>
        </p:txBody>
      </p:sp>
      <p:sp>
        <p:nvSpPr>
          <p:cNvPr id="9" name="Freeform 8"/>
          <p:cNvSpPr>
            <a:spLocks/>
          </p:cNvSpPr>
          <p:nvPr/>
        </p:nvSpPr>
        <p:spPr bwMode="auto">
          <a:xfrm>
            <a:off x="7029450" y="1514475"/>
            <a:ext cx="1828800" cy="2695575"/>
          </a:xfrm>
          <a:custGeom>
            <a:avLst/>
            <a:gdLst>
              <a:gd name="T0" fmla="*/ 781704 w 1581150"/>
              <a:gd name="T1" fmla="*/ 1818985 h 2390775"/>
              <a:gd name="T2" fmla="*/ 1661133 w 1581150"/>
              <a:gd name="T3" fmla="*/ 3832854 h 2390775"/>
              <a:gd name="T4" fmla="*/ 8501061 w 1581150"/>
              <a:gd name="T5" fmla="*/ 7730683 h 2390775"/>
              <a:gd name="T6" fmla="*/ 7426236 w 1581150"/>
              <a:gd name="T7" fmla="*/ 12018264 h 2390775"/>
              <a:gd name="T8" fmla="*/ 0 w 1581150"/>
              <a:gd name="T9" fmla="*/ 15786119 h 2390775"/>
              <a:gd name="T10" fmla="*/ 15927302 w 1581150"/>
              <a:gd name="T11" fmla="*/ 16305820 h 2390775"/>
              <a:gd name="T12" fmla="*/ 16220409 w 1581150"/>
              <a:gd name="T13" fmla="*/ 0 h 2390775"/>
              <a:gd name="T14" fmla="*/ 781704 w 1581150"/>
              <a:gd name="T15" fmla="*/ 1818985 h 2390775"/>
              <a:gd name="T16" fmla="*/ 0 60000 65536"/>
              <a:gd name="T17" fmla="*/ 0 60000 65536"/>
              <a:gd name="T18" fmla="*/ 0 60000 65536"/>
              <a:gd name="T19" fmla="*/ 0 60000 65536"/>
              <a:gd name="T20" fmla="*/ 0 60000 65536"/>
              <a:gd name="T21" fmla="*/ 0 60000 65536"/>
              <a:gd name="T22" fmla="*/ 0 60000 65536"/>
              <a:gd name="T23" fmla="*/ 0 60000 65536"/>
              <a:gd name="T24" fmla="*/ 0 w 1581150"/>
              <a:gd name="T25" fmla="*/ 0 h 2390775"/>
              <a:gd name="T26" fmla="*/ 1581150 w 1581150"/>
              <a:gd name="T27" fmla="*/ 2390775 h 2390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1150" h="2390775">
                <a:moveTo>
                  <a:pt x="76200" y="266700"/>
                </a:moveTo>
                <a:lnTo>
                  <a:pt x="161925" y="561975"/>
                </a:lnTo>
                <a:lnTo>
                  <a:pt x="828675" y="1133475"/>
                </a:lnTo>
                <a:lnTo>
                  <a:pt x="723900" y="1762125"/>
                </a:lnTo>
                <a:lnTo>
                  <a:pt x="0" y="2314575"/>
                </a:lnTo>
                <a:lnTo>
                  <a:pt x="1552575" y="2390775"/>
                </a:lnTo>
                <a:lnTo>
                  <a:pt x="1581150" y="0"/>
                </a:lnTo>
                <a:lnTo>
                  <a:pt x="76200" y="266700"/>
                </a:lnTo>
                <a:close/>
              </a:path>
            </a:pathLst>
          </a:custGeom>
          <a:solidFill>
            <a:srgbClr val="FFFFFF"/>
          </a:solidFill>
          <a:ln w="9525" cap="flat" cmpd="sng" algn="ctr">
            <a:noFill/>
            <a:prstDash val="solid"/>
            <a:round/>
            <a:headEnd type="none" w="med" len="med"/>
            <a:tailEnd type="none" w="med" len="med"/>
          </a:ln>
        </p:spPr>
        <p:txBody>
          <a:bodyPr/>
          <a:lstStyle/>
          <a:p>
            <a:endParaRPr lang="en-US"/>
          </a:p>
        </p:txBody>
      </p:sp>
      <p:sp>
        <p:nvSpPr>
          <p:cNvPr id="8" name="Oval 7"/>
          <p:cNvSpPr>
            <a:spLocks noChangeArrowheads="1"/>
          </p:cNvSpPr>
          <p:nvPr/>
        </p:nvSpPr>
        <p:spPr bwMode="auto">
          <a:xfrm>
            <a:off x="6829425" y="2495550"/>
            <a:ext cx="1047750" cy="942975"/>
          </a:xfrm>
          <a:prstGeom prst="ellipse">
            <a:avLst/>
          </a:prstGeom>
          <a:noFill/>
          <a:ln w="57150" algn="ctr">
            <a:solidFill>
              <a:srgbClr val="FF0000"/>
            </a:solidFill>
            <a:round/>
            <a:headEnd/>
            <a:tailEnd/>
          </a:ln>
        </p:spPr>
        <p:txBody>
          <a:bodyPr/>
          <a:lstStyle/>
          <a:p>
            <a:endParaRPr lang="en-US"/>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4517"/>
                                        </p:tgtEl>
                                        <p:attrNameLst>
                                          <p:attrName>style.visibility</p:attrName>
                                        </p:attrNameLst>
                                      </p:cBhvr>
                                      <p:to>
                                        <p:strVal val="visible"/>
                                      </p:to>
                                    </p:set>
                                    <p:animEffect transition="in" filter="fade">
                                      <p:cBhvr>
                                        <p:cTn id="7" dur="500"/>
                                        <p:tgtEl>
                                          <p:spTgt spid="64517"/>
                                        </p:tgtEl>
                                      </p:cBhvr>
                                    </p:animEffect>
                                  </p:childTnLst>
                                </p:cTn>
                              </p:par>
                              <p:par>
                                <p:cTn id="8" presetID="10" presetClass="entr" presetSubtype="0" fill="hold" nodeType="withEffect">
                                  <p:stCondLst>
                                    <p:cond delay="0"/>
                                  </p:stCondLst>
                                  <p:childTnLst>
                                    <p:set>
                                      <p:cBhvr>
                                        <p:cTn id="9" dur="1" fill="hold">
                                          <p:stCondLst>
                                            <p:cond delay="0"/>
                                          </p:stCondLst>
                                        </p:cTn>
                                        <p:tgtEl>
                                          <p:spTgt spid="64516"/>
                                        </p:tgtEl>
                                        <p:attrNameLst>
                                          <p:attrName>style.visibility</p:attrName>
                                        </p:attrNameLst>
                                      </p:cBhvr>
                                      <p:to>
                                        <p:strVal val="visible"/>
                                      </p:to>
                                    </p:set>
                                    <p:animEffect transition="in" filter="fade">
                                      <p:cBhvr>
                                        <p:cTn id="10" dur="500"/>
                                        <p:tgtEl>
                                          <p:spTgt spid="645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4518"/>
                                        </p:tgtEl>
                                        <p:attrNameLst>
                                          <p:attrName>style.visibility</p:attrName>
                                        </p:attrNameLst>
                                      </p:cBhvr>
                                      <p:to>
                                        <p:strVal val="visible"/>
                                      </p:to>
                                    </p:set>
                                    <p:animEffect transition="in" filter="fade">
                                      <p:cBhvr>
                                        <p:cTn id="25" dur="500"/>
                                        <p:tgtEl>
                                          <p:spTgt spid="64518"/>
                                        </p:tgtEl>
                                      </p:cBhvr>
                                    </p:animEffect>
                                  </p:childTnLst>
                                </p:cTn>
                              </p:par>
                              <p:par>
                                <p:cTn id="26" presetID="10" presetClass="entr" presetSubtype="0" fill="hold" grpId="0" nodeType="withEffect">
                                  <p:stCondLst>
                                    <p:cond delay="0"/>
                                  </p:stCondLst>
                                  <p:iterate type="lt">
                                    <p:tmPct val="0"/>
                                  </p:iterate>
                                  <p:childTnLst>
                                    <p:set>
                                      <p:cBhvr>
                                        <p:cTn id="27" dur="1" fill="hold">
                                          <p:stCondLst>
                                            <p:cond delay="0"/>
                                          </p:stCondLst>
                                        </p:cTn>
                                        <p:tgtEl>
                                          <p:spTgt spid="64519"/>
                                        </p:tgtEl>
                                        <p:attrNameLst>
                                          <p:attrName>style.visibility</p:attrName>
                                        </p:attrNameLst>
                                      </p:cBhvr>
                                      <p:to>
                                        <p:strVal val="visible"/>
                                      </p:to>
                                    </p:set>
                                    <p:animEffect transition="in" filter="fade">
                                      <p:cBhvr>
                                        <p:cTn id="28" dur="500"/>
                                        <p:tgtEl>
                                          <p:spTgt spid="6451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4515">
                                            <p:txEl>
                                              <p:pRg st="0" end="0"/>
                                            </p:txEl>
                                          </p:spTgt>
                                        </p:tgtEl>
                                        <p:attrNameLst>
                                          <p:attrName>style.visibility</p:attrName>
                                        </p:attrNameLst>
                                      </p:cBhvr>
                                      <p:to>
                                        <p:strVal val="visible"/>
                                      </p:to>
                                    </p:set>
                                    <p:animEffect transition="in" filter="fade">
                                      <p:cBhvr>
                                        <p:cTn id="33" dur="500"/>
                                        <p:tgtEl>
                                          <p:spTgt spid="64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P spid="64517" grpId="0" animBg="1"/>
      <p:bldP spid="64518" grpId="0"/>
      <p:bldP spid="64519" grpId="0"/>
      <p:bldP spid="9"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38"/>
            <a:ext cx="8229600" cy="1143000"/>
          </a:xfrm>
        </p:spPr>
        <p:txBody>
          <a:bodyPr/>
          <a:lstStyle/>
          <a:p>
            <a:pPr>
              <a:defRPr/>
            </a:pPr>
            <a:r>
              <a:rPr lang="en-US" dirty="0" smtClean="0"/>
              <a:t>Typical Instruction</a:t>
            </a:r>
            <a:endParaRPr lang="en-US" dirty="0"/>
          </a:p>
        </p:txBody>
      </p:sp>
      <p:sp>
        <p:nvSpPr>
          <p:cNvPr id="3" name="Content Placeholder 2"/>
          <p:cNvSpPr>
            <a:spLocks noGrp="1"/>
          </p:cNvSpPr>
          <p:nvPr>
            <p:ph idx="1"/>
          </p:nvPr>
        </p:nvSpPr>
        <p:spPr>
          <a:xfrm>
            <a:off x="484188" y="1165225"/>
            <a:ext cx="8229600" cy="1328738"/>
          </a:xfrm>
        </p:spPr>
        <p:txBody>
          <a:bodyPr/>
          <a:lstStyle/>
          <a:p>
            <a:pPr algn="ctr">
              <a:buFont typeface="Wingdings" pitchFamily="2" charset="2"/>
              <a:buNone/>
              <a:defRPr/>
            </a:pPr>
            <a:r>
              <a:rPr lang="en-US" b="1" dirty="0" smtClean="0"/>
              <a:t>OK for transmission of information</a:t>
            </a:r>
          </a:p>
          <a:p>
            <a:pPr algn="ctr">
              <a:buFont typeface="Wingdings" pitchFamily="2" charset="2"/>
              <a:buNone/>
              <a:defRPr/>
            </a:pPr>
            <a:r>
              <a:rPr lang="en-US" b="1" dirty="0" smtClean="0">
                <a:solidFill>
                  <a:srgbClr val="F6DB3C"/>
                </a:solidFill>
              </a:rPr>
              <a:t>Poor</a:t>
            </a:r>
            <a:r>
              <a:rPr lang="en-US" b="1" dirty="0" smtClean="0"/>
              <a:t> for transmission of understanding </a:t>
            </a:r>
          </a:p>
        </p:txBody>
      </p:sp>
      <p:pic>
        <p:nvPicPr>
          <p:cNvPr id="5" name="Picture 2"/>
          <p:cNvPicPr>
            <a:picLocks noChangeAspect="1" noChangeArrowheads="1"/>
          </p:cNvPicPr>
          <p:nvPr/>
        </p:nvPicPr>
        <p:blipFill>
          <a:blip r:embed="rId2" cstate="print">
            <a:lum bright="-10000"/>
          </a:blip>
          <a:srcRect l="29594" t="8556" r="30368" b="54272"/>
          <a:stretch>
            <a:fillRect/>
          </a:stretch>
        </p:blipFill>
        <p:spPr bwMode="auto">
          <a:xfrm>
            <a:off x="320675" y="3209925"/>
            <a:ext cx="3162300" cy="3911600"/>
          </a:xfrm>
          <a:prstGeom prst="rect">
            <a:avLst/>
          </a:prstGeom>
          <a:noFill/>
          <a:ln w="9525">
            <a:noFill/>
            <a:round/>
            <a:headEnd/>
            <a:tailEnd/>
          </a:ln>
        </p:spPr>
      </p:pic>
      <p:sp>
        <p:nvSpPr>
          <p:cNvPr id="10251" name="TextBox 17"/>
          <p:cNvSpPr txBox="1">
            <a:spLocks noChangeArrowheads="1"/>
          </p:cNvSpPr>
          <p:nvPr/>
        </p:nvSpPr>
        <p:spPr bwMode="auto">
          <a:xfrm>
            <a:off x="177800" y="2620963"/>
            <a:ext cx="3400425" cy="646112"/>
          </a:xfrm>
          <a:prstGeom prst="rect">
            <a:avLst/>
          </a:prstGeom>
          <a:noFill/>
          <a:ln w="9525">
            <a:noFill/>
            <a:miter lim="800000"/>
            <a:headEnd/>
            <a:tailEnd/>
          </a:ln>
        </p:spPr>
        <p:txBody>
          <a:bodyPr>
            <a:spAutoFit/>
          </a:bodyPr>
          <a:lstStyle/>
          <a:p>
            <a:pPr algn="ctr"/>
            <a:r>
              <a:rPr lang="en-US" sz="3600" b="1"/>
              <a:t>Typical Student</a:t>
            </a:r>
          </a:p>
        </p:txBody>
      </p:sp>
      <p:grpSp>
        <p:nvGrpSpPr>
          <p:cNvPr id="4" name="Group 27"/>
          <p:cNvGrpSpPr>
            <a:grpSpLocks/>
          </p:cNvGrpSpPr>
          <p:nvPr/>
        </p:nvGrpSpPr>
        <p:grpSpPr bwMode="auto">
          <a:xfrm>
            <a:off x="2290763" y="4332288"/>
            <a:ext cx="6434137" cy="1579562"/>
            <a:chOff x="1970314" y="4332514"/>
            <a:chExt cx="6433458" cy="1579465"/>
          </a:xfrm>
        </p:grpSpPr>
        <p:cxnSp>
          <p:nvCxnSpPr>
            <p:cNvPr id="62484" name="Straight Arrow Connector 12"/>
            <p:cNvCxnSpPr>
              <a:cxnSpLocks noChangeShapeType="1"/>
            </p:cNvCxnSpPr>
            <p:nvPr/>
          </p:nvCxnSpPr>
          <p:spPr bwMode="auto">
            <a:xfrm flipH="1">
              <a:off x="4821238" y="5157788"/>
              <a:ext cx="1570037" cy="0"/>
            </a:xfrm>
            <a:prstGeom prst="straightConnector1">
              <a:avLst/>
            </a:prstGeom>
            <a:noFill/>
            <a:ln w="57150" algn="ctr">
              <a:solidFill>
                <a:srgbClr val="F6DB3C"/>
              </a:solidFill>
              <a:round/>
              <a:headEnd type="arrow" w="med" len="med"/>
              <a:tailEnd/>
            </a:ln>
          </p:spPr>
        </p:cxnSp>
        <p:sp>
          <p:nvSpPr>
            <p:cNvPr id="62485" name="TextBox 16"/>
            <p:cNvSpPr txBox="1">
              <a:spLocks noChangeArrowheads="1"/>
            </p:cNvSpPr>
            <p:nvPr/>
          </p:nvSpPr>
          <p:spPr bwMode="auto">
            <a:xfrm>
              <a:off x="3305175" y="5265740"/>
              <a:ext cx="4710949" cy="646239"/>
            </a:xfrm>
            <a:prstGeom prst="rect">
              <a:avLst/>
            </a:prstGeom>
            <a:noFill/>
            <a:ln w="9525">
              <a:noFill/>
              <a:miter lim="800000"/>
              <a:headEnd/>
              <a:tailEnd/>
            </a:ln>
          </p:spPr>
          <p:txBody>
            <a:bodyPr>
              <a:spAutoFit/>
            </a:bodyPr>
            <a:lstStyle/>
            <a:p>
              <a:r>
                <a:rPr lang="en-US" sz="3600" b="1"/>
                <a:t>Impedance Mismatch! </a:t>
              </a:r>
            </a:p>
          </p:txBody>
        </p:sp>
        <p:grpSp>
          <p:nvGrpSpPr>
            <p:cNvPr id="6" name="Group 18"/>
            <p:cNvGrpSpPr>
              <a:grpSpLocks/>
            </p:cNvGrpSpPr>
            <p:nvPr/>
          </p:nvGrpSpPr>
          <p:grpSpPr bwMode="auto">
            <a:xfrm>
              <a:off x="1970314" y="4332514"/>
              <a:ext cx="6433458" cy="526125"/>
              <a:chOff x="3287486" y="3761014"/>
              <a:chExt cx="4702711" cy="847254"/>
            </a:xfrm>
          </p:grpSpPr>
          <p:sp>
            <p:nvSpPr>
              <p:cNvPr id="62487"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88"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89"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90"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91"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92"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grpSp>
      </p:grpSp>
      <p:grpSp>
        <p:nvGrpSpPr>
          <p:cNvPr id="7" name="Group 26"/>
          <p:cNvGrpSpPr>
            <a:grpSpLocks/>
          </p:cNvGrpSpPr>
          <p:nvPr/>
        </p:nvGrpSpPr>
        <p:grpSpPr bwMode="auto">
          <a:xfrm>
            <a:off x="2335213" y="2740025"/>
            <a:ext cx="6432550" cy="1377950"/>
            <a:chOff x="2013856" y="2739797"/>
            <a:chExt cx="6433458" cy="1378625"/>
          </a:xfrm>
        </p:grpSpPr>
        <p:cxnSp>
          <p:nvCxnSpPr>
            <p:cNvPr id="62475" name="Straight Arrow Connector 14"/>
            <p:cNvCxnSpPr>
              <a:cxnSpLocks noChangeShapeType="1"/>
            </p:cNvCxnSpPr>
            <p:nvPr/>
          </p:nvCxnSpPr>
          <p:spPr bwMode="auto">
            <a:xfrm>
              <a:off x="4759325" y="3451903"/>
              <a:ext cx="1571625" cy="0"/>
            </a:xfrm>
            <a:prstGeom prst="straightConnector1">
              <a:avLst/>
            </a:prstGeom>
            <a:noFill/>
            <a:ln w="57150" algn="ctr">
              <a:solidFill>
                <a:srgbClr val="F6DB3C"/>
              </a:solidFill>
              <a:round/>
              <a:headEnd type="arrow" w="med" len="med"/>
              <a:tailEnd/>
            </a:ln>
          </p:spPr>
        </p:cxnSp>
        <p:sp>
          <p:nvSpPr>
            <p:cNvPr id="62476" name="TextBox 15"/>
            <p:cNvSpPr txBox="1">
              <a:spLocks noChangeArrowheads="1"/>
            </p:cNvSpPr>
            <p:nvPr/>
          </p:nvSpPr>
          <p:spPr bwMode="auto">
            <a:xfrm>
              <a:off x="3914775" y="2739797"/>
              <a:ext cx="3552912" cy="646648"/>
            </a:xfrm>
            <a:prstGeom prst="rect">
              <a:avLst/>
            </a:prstGeom>
            <a:noFill/>
            <a:ln w="9525">
              <a:noFill/>
              <a:miter lim="800000"/>
              <a:headEnd/>
              <a:tailEnd/>
            </a:ln>
          </p:spPr>
          <p:txBody>
            <a:bodyPr>
              <a:spAutoFit/>
            </a:bodyPr>
            <a:lstStyle/>
            <a:p>
              <a:r>
                <a:rPr lang="en-US" sz="3600" b="1" dirty="0" smtClean="0"/>
                <a:t>Science Wisdom</a:t>
              </a:r>
              <a:endParaRPr lang="en-US" sz="3600" b="1" dirty="0"/>
            </a:p>
          </p:txBody>
        </p:sp>
        <p:grpSp>
          <p:nvGrpSpPr>
            <p:cNvPr id="8" name="Group 19"/>
            <p:cNvGrpSpPr>
              <a:grpSpLocks/>
            </p:cNvGrpSpPr>
            <p:nvPr/>
          </p:nvGrpSpPr>
          <p:grpSpPr bwMode="auto">
            <a:xfrm flipV="1">
              <a:off x="2013856" y="3592297"/>
              <a:ext cx="6433458" cy="526125"/>
              <a:chOff x="3287486" y="3761014"/>
              <a:chExt cx="4702711" cy="847254"/>
            </a:xfrm>
          </p:grpSpPr>
          <p:sp>
            <p:nvSpPr>
              <p:cNvPr id="62478" name="Freeform 20"/>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79" name="Freeform 21"/>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80" name="Freeform 22"/>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81" name="Freeform 23"/>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82" name="Freeform 24"/>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62483" name="Freeform 25"/>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grpSp>
      </p:grpSp>
      <p:grpSp>
        <p:nvGrpSpPr>
          <p:cNvPr id="9" name="Group 27"/>
          <p:cNvGrpSpPr>
            <a:grpSpLocks/>
          </p:cNvGrpSpPr>
          <p:nvPr/>
        </p:nvGrpSpPr>
        <p:grpSpPr bwMode="auto">
          <a:xfrm>
            <a:off x="673100" y="3543300"/>
            <a:ext cx="1628775" cy="1382713"/>
            <a:chOff x="352426" y="3543408"/>
            <a:chExt cx="1628774" cy="1382549"/>
          </a:xfrm>
        </p:grpSpPr>
        <p:sp>
          <p:nvSpPr>
            <p:cNvPr id="26" name="Chord 25"/>
            <p:cNvSpPr/>
            <p:nvPr/>
          </p:nvSpPr>
          <p:spPr bwMode="auto">
            <a:xfrm rot="5568373">
              <a:off x="513638" y="3471095"/>
              <a:ext cx="1382549" cy="1527174"/>
            </a:xfrm>
            <a:prstGeom prst="chord">
              <a:avLst>
                <a:gd name="adj1" fmla="val 4539896"/>
                <a:gd name="adj2" fmla="val 16200000"/>
              </a:avLst>
            </a:prstGeom>
            <a:solidFill>
              <a:srgbClr val="000000">
                <a:alpha val="43922"/>
              </a:srgbClr>
            </a:solidFill>
            <a:ln w="57150" cap="flat" cmpd="sng" algn="ctr">
              <a:solidFill>
                <a:srgbClr val="FF0000"/>
              </a:solidFill>
              <a:prstDash val="solid"/>
              <a:round/>
              <a:headEnd type="none" w="med" len="med"/>
              <a:tailEnd type="none" w="med" len="med"/>
            </a:ln>
            <a:effectLst/>
          </p:spPr>
          <p:txBody>
            <a:bodyPr/>
            <a:lstStyle/>
            <a:p>
              <a:pPr>
                <a:defRPr/>
              </a:pPr>
              <a:endParaRPr lang="en-US">
                <a:ln w="38100">
                  <a:solidFill>
                    <a:srgbClr val="000000"/>
                  </a:solidFill>
                </a:ln>
              </a:endParaRPr>
            </a:p>
          </p:txBody>
        </p:sp>
        <p:sp>
          <p:nvSpPr>
            <p:cNvPr id="27" name="TextBox 26"/>
            <p:cNvSpPr txBox="1"/>
            <p:nvPr/>
          </p:nvSpPr>
          <p:spPr>
            <a:xfrm>
              <a:off x="352426" y="3638647"/>
              <a:ext cx="1628774" cy="646036"/>
            </a:xfrm>
            <a:prstGeom prst="rect">
              <a:avLst/>
            </a:prstGeom>
            <a:noFill/>
          </p:spPr>
          <p:txBody>
            <a:bodyPr>
              <a:spAutoFit/>
            </a:bodyPr>
            <a:lstStyle/>
            <a:p>
              <a:pPr algn="ctr">
                <a:defRPr/>
              </a:pPr>
              <a:r>
                <a:rPr lang="en-US" b="1" dirty="0">
                  <a:solidFill>
                    <a:srgbClr val="F6DB3C"/>
                  </a:solidFill>
                  <a:effectLst>
                    <a:outerShdw blurRad="38100" dist="38100" dir="2700000" algn="tl">
                      <a:srgbClr val="000000">
                        <a:alpha val="43137"/>
                      </a:srgbClr>
                    </a:outerShdw>
                  </a:effectLst>
                </a:rPr>
                <a:t>High Attenuation</a:t>
              </a:r>
            </a:p>
          </p:txBody>
        </p: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251"/>
                                        </p:tgtEl>
                                        <p:attrNameLst>
                                          <p:attrName>style.visibility</p:attrName>
                                        </p:attrNameLst>
                                      </p:cBhvr>
                                      <p:to>
                                        <p:strVal val="visible"/>
                                      </p:to>
                                    </p:set>
                                    <p:animEffect transition="in" filter="fade">
                                      <p:cBhvr>
                                        <p:cTn id="20" dur="500"/>
                                        <p:tgtEl>
                                          <p:spTgt spid="102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500"/>
                            </p:stCondLst>
                            <p:childTnLst>
                              <p:par>
                                <p:cTn id="37" presetID="35" presetClass="emph" presetSubtype="0" repeatCount="5000" fill="hold" nodeType="afterEffect">
                                  <p:stCondLst>
                                    <p:cond delay="0"/>
                                  </p:stCondLst>
                                  <p:childTnLst>
                                    <p:anim calcmode="discrete" valueType="str">
                                      <p:cBhvr>
                                        <p:cTn id="38"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25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38"/>
            <a:ext cx="8229600" cy="1143000"/>
          </a:xfrm>
        </p:spPr>
        <p:txBody>
          <a:bodyPr/>
          <a:lstStyle/>
          <a:p>
            <a:pPr>
              <a:defRPr/>
            </a:pPr>
            <a:r>
              <a:rPr lang="en-US" dirty="0" smtClean="0"/>
              <a:t>Best Lesson Ever</a:t>
            </a:r>
            <a:endParaRPr lang="en-US" dirty="0"/>
          </a:p>
        </p:txBody>
      </p:sp>
      <p:pic>
        <p:nvPicPr>
          <p:cNvPr id="66562" name="Picture 2" descr="http://rlv.zcache.com/daffy_duck_with_a_great_idea_posters-r0e50dc907813443b98f7ed05755ace1e_geub_400.jpg"/>
          <p:cNvPicPr>
            <a:picLocks noChangeAspect="1" noChangeArrowheads="1"/>
          </p:cNvPicPr>
          <p:nvPr/>
        </p:nvPicPr>
        <p:blipFill>
          <a:blip r:embed="rId2" cstate="print"/>
          <a:srcRect l="15543" t="9000" r="14708" b="9250"/>
          <a:stretch>
            <a:fillRect/>
          </a:stretch>
        </p:blipFill>
        <p:spPr bwMode="auto">
          <a:xfrm>
            <a:off x="0" y="1036638"/>
            <a:ext cx="2979738" cy="3551237"/>
          </a:xfrm>
          <a:prstGeom prst="rect">
            <a:avLst/>
          </a:prstGeom>
          <a:noFill/>
          <a:ln w="9525">
            <a:noFill/>
            <a:miter lim="800000"/>
            <a:headEnd/>
            <a:tailEnd/>
          </a:ln>
        </p:spPr>
      </p:pic>
      <p:pic>
        <p:nvPicPr>
          <p:cNvPr id="66564" name="Picture 4" descr="http://25.media.tumblr.com/tumblr_luzev79oFK1qbycdbo1_400.jpg"/>
          <p:cNvPicPr>
            <a:picLocks noChangeAspect="1" noChangeArrowheads="1"/>
          </p:cNvPicPr>
          <p:nvPr/>
        </p:nvPicPr>
        <p:blipFill>
          <a:blip r:embed="rId3" cstate="print"/>
          <a:srcRect l="10269" t="21512" r="6253" b="16280"/>
          <a:stretch>
            <a:fillRect/>
          </a:stretch>
        </p:blipFill>
        <p:spPr bwMode="auto">
          <a:xfrm>
            <a:off x="5948363" y="1036638"/>
            <a:ext cx="3195637" cy="3548062"/>
          </a:xfrm>
          <a:prstGeom prst="rect">
            <a:avLst/>
          </a:prstGeom>
          <a:noFill/>
          <a:ln w="9525">
            <a:noFill/>
            <a:miter lim="800000"/>
            <a:headEnd/>
            <a:tailEnd/>
          </a:ln>
        </p:spPr>
      </p:pic>
      <p:pic>
        <p:nvPicPr>
          <p:cNvPr id="66566" name="Picture 6" descr="http://www.mobilecommercedaily.com/wp-content/uploads/2012/01/ikea3_opt.png"/>
          <p:cNvPicPr>
            <a:picLocks noChangeAspect="1" noChangeArrowheads="1"/>
          </p:cNvPicPr>
          <p:nvPr/>
        </p:nvPicPr>
        <p:blipFill>
          <a:blip r:embed="rId4" cstate="print"/>
          <a:srcRect t="13499" r="5458" b="12666"/>
          <a:stretch>
            <a:fillRect/>
          </a:stretch>
        </p:blipFill>
        <p:spPr bwMode="auto">
          <a:xfrm>
            <a:off x="2967038" y="1036638"/>
            <a:ext cx="2981325" cy="3552825"/>
          </a:xfrm>
          <a:prstGeom prst="rect">
            <a:avLst/>
          </a:prstGeom>
          <a:noFill/>
          <a:ln w="9525">
            <a:noFill/>
            <a:miter lim="800000"/>
            <a:headEnd/>
            <a:tailEnd/>
          </a:ln>
        </p:spPr>
      </p:pic>
      <p:cxnSp>
        <p:nvCxnSpPr>
          <p:cNvPr id="6" name="Straight Arrow Connector 5"/>
          <p:cNvCxnSpPr>
            <a:cxnSpLocks noChangeShapeType="1"/>
          </p:cNvCxnSpPr>
          <p:nvPr/>
        </p:nvCxnSpPr>
        <p:spPr bwMode="auto">
          <a:xfrm>
            <a:off x="2647950" y="2682875"/>
            <a:ext cx="619125" cy="0"/>
          </a:xfrm>
          <a:prstGeom prst="straightConnector1">
            <a:avLst/>
          </a:prstGeom>
          <a:noFill/>
          <a:ln w="76200" algn="ctr">
            <a:solidFill>
              <a:srgbClr val="FF0000"/>
            </a:solidFill>
            <a:round/>
            <a:headEnd/>
            <a:tailEnd type="arrow" w="med" len="med"/>
          </a:ln>
        </p:spPr>
      </p:cxnSp>
      <p:cxnSp>
        <p:nvCxnSpPr>
          <p:cNvPr id="8" name="Straight Arrow Connector 7"/>
          <p:cNvCxnSpPr>
            <a:cxnSpLocks noChangeShapeType="1"/>
          </p:cNvCxnSpPr>
          <p:nvPr/>
        </p:nvCxnSpPr>
        <p:spPr bwMode="auto">
          <a:xfrm>
            <a:off x="5600700" y="2701925"/>
            <a:ext cx="619125" cy="0"/>
          </a:xfrm>
          <a:prstGeom prst="straightConnector1">
            <a:avLst/>
          </a:prstGeom>
          <a:noFill/>
          <a:ln w="76200" algn="ctr">
            <a:solidFill>
              <a:srgbClr val="FF0000"/>
            </a:solidFill>
            <a:round/>
            <a:headEnd/>
            <a:tailEnd type="arrow" w="med" len="med"/>
          </a:ln>
        </p:spPr>
      </p:cxnSp>
      <p:pic>
        <p:nvPicPr>
          <p:cNvPr id="66569" name="Picture 9" descr="C:\Documents and Settings\Chris\My Documents\Teaching\Presentations\OAPT 2013\highly_trained_monkeys-457337.jpg"/>
          <p:cNvPicPr>
            <a:picLocks noChangeAspect="1" noChangeArrowheads="1"/>
          </p:cNvPicPr>
          <p:nvPr/>
        </p:nvPicPr>
        <p:blipFill>
          <a:blip r:embed="rId5" cstate="print"/>
          <a:srcRect b="12366"/>
          <a:stretch>
            <a:fillRect/>
          </a:stretch>
        </p:blipFill>
        <p:spPr bwMode="auto">
          <a:xfrm>
            <a:off x="0" y="3887788"/>
            <a:ext cx="9144000" cy="2970212"/>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fade">
                                      <p:cBhvr>
                                        <p:cTn id="7" dur="500"/>
                                        <p:tgtEl>
                                          <p:spTgt spid="665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66566"/>
                                        </p:tgtEl>
                                        <p:attrNameLst>
                                          <p:attrName>style.visibility</p:attrName>
                                        </p:attrNameLst>
                                      </p:cBhvr>
                                      <p:to>
                                        <p:strVal val="visible"/>
                                      </p:to>
                                    </p:set>
                                    <p:animEffect transition="in" filter="fade">
                                      <p:cBhvr>
                                        <p:cTn id="15" dur="500"/>
                                        <p:tgtEl>
                                          <p:spTgt spid="6656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66564"/>
                                        </p:tgtEl>
                                        <p:attrNameLst>
                                          <p:attrName>style.visibility</p:attrName>
                                        </p:attrNameLst>
                                      </p:cBhvr>
                                      <p:to>
                                        <p:strVal val="visible"/>
                                      </p:to>
                                    </p:set>
                                    <p:animEffect transition="in" filter="fade">
                                      <p:cBhvr>
                                        <p:cTn id="23" dur="500"/>
                                        <p:tgtEl>
                                          <p:spTgt spid="6656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6569"/>
                                        </p:tgtEl>
                                        <p:attrNameLst>
                                          <p:attrName>style.visibility</p:attrName>
                                        </p:attrNameLst>
                                      </p:cBhvr>
                                      <p:to>
                                        <p:strVal val="visible"/>
                                      </p:to>
                                    </p:set>
                                    <p:animEffect transition="in" filter="fade">
                                      <p:cBhvr>
                                        <p:cTn id="28" dur="500"/>
                                        <p:tgtEl>
                                          <p:spTgt spid="66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38"/>
            <a:ext cx="8229600" cy="1143000"/>
          </a:xfrm>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64516" name="Picture 2" descr="http://images3.wikia.nocookie.net/__cb20060319035029/starwars/images/f/fa/Ds2destroyed.jpg"/>
          <p:cNvPicPr>
            <a:picLocks noChangeAspect="1" noChangeArrowheads="1"/>
          </p:cNvPicPr>
          <p:nvPr/>
        </p:nvPicPr>
        <p:blipFill>
          <a:blip r:embed="rId2" cstate="print"/>
          <a:srcRect l="19530" r="19110"/>
          <a:stretch>
            <a:fillRect/>
          </a:stretch>
        </p:blipFill>
        <p:spPr bwMode="auto">
          <a:xfrm>
            <a:off x="0" y="277813"/>
            <a:ext cx="9144000" cy="629443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p:cNvPicPr>
            <a:picLocks noChangeAspect="1" noChangeArrowheads="1"/>
          </p:cNvPicPr>
          <p:nvPr/>
        </p:nvPicPr>
        <p:blipFill>
          <a:blip r:embed="rId3" cstate="print"/>
          <a:srcRect l="6952" t="12743" r="5727" b="22832"/>
          <a:stretch>
            <a:fillRect/>
          </a:stretch>
        </p:blipFill>
        <p:spPr bwMode="auto">
          <a:xfrm>
            <a:off x="1219200" y="895350"/>
            <a:ext cx="6705600" cy="5962650"/>
          </a:xfrm>
          <a:prstGeom prst="rect">
            <a:avLst/>
          </a:prstGeom>
          <a:noFill/>
          <a:ln w="9525">
            <a:noFill/>
            <a:round/>
            <a:headEnd/>
            <a:tailEnd/>
          </a:ln>
        </p:spPr>
      </p:pic>
      <p:sp>
        <p:nvSpPr>
          <p:cNvPr id="4" name="Rectangle 2"/>
          <p:cNvSpPr>
            <a:spLocks noGrp="1" noChangeArrowheads="1"/>
          </p:cNvSpPr>
          <p:nvPr>
            <p:ph type="title" idx="4294967295"/>
          </p:nvPr>
        </p:nvSpPr>
        <p:spPr>
          <a:xfrm>
            <a:off x="0" y="0"/>
            <a:ext cx="9144000" cy="952500"/>
          </a:xfrm>
        </p:spPr>
        <p:txBody>
          <a:bodyPr/>
          <a:lstStyle/>
          <a:p>
            <a:pPr eaLnBrk="1" hangingPunct="1">
              <a:defRPr/>
            </a:pPr>
            <a:r>
              <a:rPr lang="en-US" sz="3600" dirty="0" smtClean="0">
                <a:solidFill>
                  <a:srgbClr val="F6DB3C"/>
                </a:solidFill>
              </a:rPr>
              <a:t>Question: What’s Going on Upstairs?</a:t>
            </a:r>
          </a:p>
        </p:txBody>
      </p:sp>
    </p:spTree>
  </p:cSld>
  <p:clrMapOvr>
    <a:masterClrMapping/>
  </p:clrMapOvr>
  <p:transition advClick="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2" cstate="print"/>
          <a:srcRect/>
          <a:stretch>
            <a:fillRect/>
          </a:stretch>
        </p:blipFill>
        <p:spPr bwMode="auto">
          <a:xfrm>
            <a:off x="0" y="1392238"/>
            <a:ext cx="9144000" cy="5465762"/>
          </a:xfrm>
          <a:prstGeom prst="rect">
            <a:avLst/>
          </a:prstGeom>
          <a:noFill/>
          <a:ln w="9525">
            <a:noFill/>
            <a:miter lim="800000"/>
            <a:headEnd/>
            <a:tailEnd/>
          </a:ln>
        </p:spPr>
      </p:pic>
      <p:sp>
        <p:nvSpPr>
          <p:cNvPr id="7" name="Title 6"/>
          <p:cNvSpPr>
            <a:spLocks noGrp="1"/>
          </p:cNvSpPr>
          <p:nvPr>
            <p:ph type="title"/>
          </p:nvPr>
        </p:nvSpPr>
        <p:spPr/>
        <p:txBody>
          <a:bodyPr/>
          <a:lstStyle/>
          <a:p>
            <a:pPr>
              <a:defRPr/>
            </a:pPr>
            <a:r>
              <a:rPr lang="en-US" dirty="0" smtClean="0"/>
              <a:t>What Do Students Need?</a:t>
            </a:r>
            <a:endParaRPr lang="en-US" dirty="0"/>
          </a:p>
        </p:txBody>
      </p:sp>
    </p:spTree>
  </p:cSld>
  <p:clrMapOvr>
    <a:masterClrMapping/>
  </p:clrMapOvr>
  <p:transition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What Do Students Need?</a:t>
            </a:r>
            <a:endParaRPr lang="en-US" dirty="0"/>
          </a:p>
        </p:txBody>
      </p:sp>
      <p:sp>
        <p:nvSpPr>
          <p:cNvPr id="3" name="Content Placeholder 2"/>
          <p:cNvSpPr>
            <a:spLocks noGrp="1"/>
          </p:cNvSpPr>
          <p:nvPr>
            <p:ph idx="1"/>
          </p:nvPr>
        </p:nvSpPr>
        <p:spPr>
          <a:xfrm>
            <a:off x="457200" y="1023938"/>
            <a:ext cx="8229600" cy="5102225"/>
          </a:xfrm>
        </p:spPr>
        <p:txBody>
          <a:bodyPr/>
          <a:lstStyle/>
          <a:p>
            <a:pPr algn="ctr">
              <a:buFont typeface="Wingdings" pitchFamily="2" charset="2"/>
              <a:buNone/>
              <a:defRPr/>
            </a:pPr>
            <a:r>
              <a:rPr lang="en-US" dirty="0" smtClean="0"/>
              <a:t>More questions </a:t>
            </a:r>
            <a:r>
              <a:rPr lang="en-US" sz="4400" dirty="0" smtClean="0">
                <a:sym typeface="Symbol"/>
              </a:rPr>
              <a:t></a:t>
            </a:r>
            <a:r>
              <a:rPr lang="en-US" dirty="0" smtClean="0">
                <a:sym typeface="Symbol"/>
              </a:rPr>
              <a:t> greater understanding</a:t>
            </a:r>
            <a:endParaRPr lang="en-US" dirty="0"/>
          </a:p>
        </p:txBody>
      </p:sp>
      <p:pic>
        <p:nvPicPr>
          <p:cNvPr id="44035" name="Picture 2"/>
          <p:cNvPicPr>
            <a:picLocks noChangeAspect="1" noChangeArrowheads="1"/>
          </p:cNvPicPr>
          <p:nvPr/>
        </p:nvPicPr>
        <p:blipFill>
          <a:blip r:embed="rId2" cstate="print"/>
          <a:srcRect/>
          <a:stretch>
            <a:fillRect/>
          </a:stretch>
        </p:blipFill>
        <p:spPr bwMode="auto">
          <a:xfrm>
            <a:off x="763588" y="1839913"/>
            <a:ext cx="7685087" cy="501808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Grp="1" noChangeArrowheads="1"/>
          </p:cNvSpPr>
          <p:nvPr>
            <p:ph type="title"/>
          </p:nvPr>
        </p:nvSpPr>
        <p:spPr>
          <a:xfrm>
            <a:off x="457200" y="7938"/>
            <a:ext cx="8229600" cy="1143000"/>
          </a:xfrm>
        </p:spPr>
        <p:txBody>
          <a:bodyPr/>
          <a:lstStyle/>
          <a:p>
            <a:pPr eaLnBrk="1" hangingPunct="1">
              <a:defRPr/>
            </a:pPr>
            <a:r>
              <a:rPr lang="en-US" sz="5400" dirty="0" smtClean="0">
                <a:solidFill>
                  <a:srgbClr val="FCEE3A"/>
                </a:solidFill>
              </a:rPr>
              <a:t>Find Your Answer Cards</a:t>
            </a:r>
            <a:endParaRPr lang="en-CA" sz="5400" dirty="0" smtClean="0">
              <a:solidFill>
                <a:srgbClr val="FCEE3A"/>
              </a:solidFill>
            </a:endParaRPr>
          </a:p>
        </p:txBody>
      </p:sp>
      <p:pic>
        <p:nvPicPr>
          <p:cNvPr id="5" name="Content Placeholder 4" descr="P1110658.jpg"/>
          <p:cNvPicPr>
            <a:picLocks noGrp="1" noChangeAspect="1"/>
          </p:cNvPicPr>
          <p:nvPr>
            <p:ph idx="1"/>
          </p:nvPr>
        </p:nvPicPr>
        <p:blipFill>
          <a:blip r:embed="rId2" cstate="print"/>
          <a:stretch>
            <a:fillRect/>
          </a:stretch>
        </p:blipFill>
        <p:spPr>
          <a:xfrm>
            <a:off x="1554163" y="1600200"/>
            <a:ext cx="6035675" cy="4525963"/>
          </a:xfrm>
          <a:ln w="38100" cap="sq">
            <a:solidFill>
              <a:srgbClr val="000000"/>
            </a:solidFill>
          </a:ln>
          <a:effectLst>
            <a:outerShdw blurRad="50800" dist="38100" dir="2700000" algn="tl" rotWithShape="0">
              <a:srgbClr val="000000">
                <a:alpha val="43000"/>
              </a:srgbClr>
            </a:outerShdw>
          </a:effectLst>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How to Become an Expert</a:t>
            </a:r>
            <a:endParaRPr lang="en-US" dirty="0"/>
          </a:p>
        </p:txBody>
      </p:sp>
      <p:sp>
        <p:nvSpPr>
          <p:cNvPr id="3" name="Content Placeholder 2"/>
          <p:cNvSpPr>
            <a:spLocks noGrp="1"/>
          </p:cNvSpPr>
          <p:nvPr>
            <p:ph idx="1"/>
          </p:nvPr>
        </p:nvSpPr>
        <p:spPr>
          <a:xfrm>
            <a:off x="457200" y="1174066"/>
            <a:ext cx="8229600" cy="5102225"/>
          </a:xfrm>
        </p:spPr>
        <p:txBody>
          <a:bodyPr/>
          <a:lstStyle/>
          <a:p>
            <a:pPr algn="ctr">
              <a:buFont typeface="Wingdings" pitchFamily="2" charset="2"/>
              <a:buNone/>
              <a:defRPr/>
            </a:pPr>
            <a:r>
              <a:rPr lang="en-US" dirty="0" smtClean="0"/>
              <a:t>Students need better questions:</a:t>
            </a:r>
          </a:p>
          <a:p>
            <a:pPr algn="ctr">
              <a:buFont typeface="Wingdings" pitchFamily="2" charset="2"/>
              <a:buNone/>
              <a:defRPr/>
            </a:pPr>
            <a:r>
              <a:rPr lang="en-US" sz="4400" dirty="0" smtClean="0">
                <a:solidFill>
                  <a:srgbClr val="66FF99"/>
                </a:solidFill>
              </a:rPr>
              <a:t>Inquiry!</a:t>
            </a:r>
            <a:endParaRPr lang="en-US" sz="4400" dirty="0">
              <a:solidFill>
                <a:srgbClr val="66FF99"/>
              </a:solidFill>
            </a:endParaRPr>
          </a:p>
        </p:txBody>
      </p:sp>
    </p:spTree>
  </p:cSld>
  <p:clrMapOvr>
    <a:masterClrMapping/>
  </p:clrMapOvr>
  <p:transition advClick="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Inquiry Classroom</a:t>
            </a:r>
            <a:endParaRPr lang="en-US" dirty="0"/>
          </a:p>
        </p:txBody>
      </p:sp>
      <p:sp>
        <p:nvSpPr>
          <p:cNvPr id="3" name="Content Placeholder 2"/>
          <p:cNvSpPr>
            <a:spLocks noGrp="1"/>
          </p:cNvSpPr>
          <p:nvPr>
            <p:ph idx="1"/>
          </p:nvPr>
        </p:nvSpPr>
        <p:spPr/>
        <p:txBody>
          <a:bodyPr/>
          <a:lstStyle/>
          <a:p>
            <a:pPr>
              <a:buNone/>
            </a:pPr>
            <a:r>
              <a:rPr lang="en-US" dirty="0" smtClean="0"/>
              <a:t>Class Time</a:t>
            </a:r>
          </a:p>
          <a:p>
            <a:r>
              <a:rPr lang="en-US" dirty="0" smtClean="0"/>
              <a:t>Focus on concepts and ideas: </a:t>
            </a:r>
            <a:r>
              <a:rPr lang="en-US" dirty="0" smtClean="0">
                <a:solidFill>
                  <a:srgbClr val="66FF99"/>
                </a:solidFill>
              </a:rPr>
              <a:t>Inquiry!</a:t>
            </a:r>
            <a:endParaRPr lang="en-US" dirty="0" smtClean="0"/>
          </a:p>
          <a:p>
            <a:r>
              <a:rPr lang="en-US" dirty="0" smtClean="0"/>
              <a:t>Establish habits of </a:t>
            </a:r>
            <a:r>
              <a:rPr lang="en-US" dirty="0" smtClean="0">
                <a:solidFill>
                  <a:srgbClr val="66FF99"/>
                </a:solidFill>
              </a:rPr>
              <a:t>deliberate practice</a:t>
            </a:r>
          </a:p>
          <a:p>
            <a:pPr>
              <a:buNone/>
            </a:pPr>
            <a:endParaRPr lang="en-US" dirty="0" smtClean="0"/>
          </a:p>
          <a:p>
            <a:pPr>
              <a:buNone/>
            </a:pPr>
            <a:r>
              <a:rPr lang="en-US" dirty="0" smtClean="0"/>
              <a:t>Home Time</a:t>
            </a:r>
          </a:p>
          <a:p>
            <a:r>
              <a:rPr lang="en-US" dirty="0" smtClean="0"/>
              <a:t>Carry out deliberate practice</a:t>
            </a:r>
          </a:p>
          <a:p>
            <a:r>
              <a:rPr lang="en-US" dirty="0" smtClean="0"/>
              <a:t>Information acquisition </a:t>
            </a:r>
          </a:p>
          <a:p>
            <a:pPr>
              <a:buNone/>
            </a:pPr>
            <a:endParaRPr lang="en-US" dirty="0" smtClean="0"/>
          </a:p>
          <a:p>
            <a:endParaRPr lang="en-US" dirty="0"/>
          </a:p>
        </p:txBody>
      </p:sp>
    </p:spTree>
  </p:cSld>
  <p:clrMapOvr>
    <a:masterClrMapping/>
  </p:clrMapOvr>
  <p:transition advClick="0">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7938"/>
            <a:ext cx="9144000" cy="1143000"/>
          </a:xfrm>
        </p:spPr>
        <p:txBody>
          <a:bodyPr/>
          <a:lstStyle/>
          <a:p>
            <a:pPr>
              <a:defRPr/>
            </a:pPr>
            <a:r>
              <a:rPr lang="en-CA" dirty="0" smtClean="0"/>
              <a:t>Deliberate Practise</a:t>
            </a:r>
            <a:endParaRPr lang="en-CA" dirty="0"/>
          </a:p>
        </p:txBody>
      </p:sp>
      <p:pic>
        <p:nvPicPr>
          <p:cNvPr id="54274" name="Picture 2"/>
          <p:cNvPicPr>
            <a:picLocks noChangeAspect="1" noChangeArrowheads="1"/>
          </p:cNvPicPr>
          <p:nvPr/>
        </p:nvPicPr>
        <p:blipFill>
          <a:blip r:embed="rId2" cstate="print"/>
          <a:srcRect l="19925" t="19450" r="10224" b="17896"/>
          <a:stretch>
            <a:fillRect/>
          </a:stretch>
        </p:blipFill>
        <p:spPr bwMode="auto">
          <a:xfrm>
            <a:off x="668741" y="1160064"/>
            <a:ext cx="7940536" cy="5697936"/>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Does Inquiry Work?</a:t>
            </a:r>
            <a:endParaRPr lang="en-US" dirty="0"/>
          </a:p>
        </p:txBody>
      </p:sp>
      <p:pic>
        <p:nvPicPr>
          <p:cNvPr id="55298" name="Picture 2" descr="http://consc.net/pics/xphi@@/couch.jpg"/>
          <p:cNvPicPr>
            <a:picLocks noGrp="1" noChangeAspect="1" noChangeArrowheads="1"/>
          </p:cNvPicPr>
          <p:nvPr>
            <p:ph idx="1"/>
          </p:nvPr>
        </p:nvPicPr>
        <p:blipFill>
          <a:blip r:embed="rId2" cstate="print"/>
          <a:srcRect l="3311" t="28680" r="8156"/>
          <a:stretch>
            <a:fillRect/>
          </a:stretch>
        </p:blipFill>
        <p:spPr bwMode="auto">
          <a:xfrm>
            <a:off x="0" y="1333369"/>
            <a:ext cx="9144000" cy="5524631"/>
          </a:xfrm>
          <a:prstGeom prst="rect">
            <a:avLst/>
          </a:prstGeom>
          <a:noFill/>
        </p:spPr>
      </p:pic>
    </p:spTree>
  </p:cSld>
  <p:clrMapOvr>
    <a:masterClrMapping/>
  </p:clrMapOvr>
  <p:transition advClick="0">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Survey</a:t>
            </a:r>
            <a:endParaRPr lang="en-US" dirty="0"/>
          </a:p>
        </p:txBody>
      </p:sp>
      <p:pic>
        <p:nvPicPr>
          <p:cNvPr id="2050" name="Picture 2"/>
          <p:cNvPicPr>
            <a:picLocks noChangeAspect="1" noChangeArrowheads="1"/>
          </p:cNvPicPr>
          <p:nvPr/>
        </p:nvPicPr>
        <p:blipFill>
          <a:blip r:embed="rId2" cstate="print"/>
          <a:srcRect t="7416" r="876" b="16300"/>
          <a:stretch>
            <a:fillRect/>
          </a:stretch>
        </p:blipFill>
        <p:spPr bwMode="auto">
          <a:xfrm>
            <a:off x="0" y="1228299"/>
            <a:ext cx="9144000" cy="5629701"/>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Survey</a:t>
            </a:r>
            <a:endParaRPr lang="en-US" dirty="0"/>
          </a:p>
        </p:txBody>
      </p:sp>
      <p:pic>
        <p:nvPicPr>
          <p:cNvPr id="3074" name="Picture 2"/>
          <p:cNvPicPr>
            <a:picLocks noChangeAspect="1" noChangeArrowheads="1"/>
          </p:cNvPicPr>
          <p:nvPr/>
        </p:nvPicPr>
        <p:blipFill>
          <a:blip r:embed="rId2" cstate="print"/>
          <a:srcRect l="3918" t="18190" r="8097" b="6530"/>
          <a:stretch>
            <a:fillRect/>
          </a:stretch>
        </p:blipFill>
        <p:spPr bwMode="auto">
          <a:xfrm>
            <a:off x="0" y="1173708"/>
            <a:ext cx="9144000" cy="5684292"/>
          </a:xfrm>
          <a:prstGeom prst="rect">
            <a:avLst/>
          </a:prstGeom>
          <a:noFill/>
          <a:ln w="9525">
            <a:noFill/>
            <a:miter lim="800000"/>
            <a:headEnd/>
            <a:tailEnd/>
          </a:ln>
        </p:spPr>
      </p:pic>
    </p:spTree>
  </p:cSld>
  <p:clrMapOvr>
    <a:masterClrMapping/>
  </p:clrMapOvr>
  <p:transition advClick="0">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Survey</a:t>
            </a:r>
            <a:endParaRPr lang="en-CA" dirty="0"/>
          </a:p>
        </p:txBody>
      </p:sp>
      <p:pic>
        <p:nvPicPr>
          <p:cNvPr id="1026" name="Picture 2"/>
          <p:cNvPicPr>
            <a:picLocks noChangeAspect="1" noChangeArrowheads="1"/>
          </p:cNvPicPr>
          <p:nvPr/>
        </p:nvPicPr>
        <p:blipFill>
          <a:blip r:embed="rId2" cstate="print"/>
          <a:srcRect l="11194" t="26026" r="3955" b="9328"/>
          <a:stretch>
            <a:fillRect/>
          </a:stretch>
        </p:blipFill>
        <p:spPr bwMode="auto">
          <a:xfrm>
            <a:off x="1" y="1037230"/>
            <a:ext cx="9144000" cy="5820770"/>
          </a:xfrm>
          <a:prstGeom prst="rect">
            <a:avLst/>
          </a:prstGeom>
          <a:noFill/>
          <a:ln w="9525">
            <a:noFill/>
            <a:miter lim="800000"/>
            <a:headEnd/>
            <a:tailEnd/>
          </a:ln>
        </p:spPr>
      </p:pic>
    </p:spTree>
    <p:extLst>
      <p:ext uri="{BB962C8B-B14F-4D97-AF65-F5344CB8AC3E}">
        <p14:creationId xmlns="" xmlns:p14="http://schemas.microsoft.com/office/powerpoint/2010/main" val="1503008881"/>
      </p:ext>
    </p:extLst>
  </p:cSld>
  <p:clrMapOvr>
    <a:masterClrMapping/>
  </p:clrMapOvr>
  <p:transition advClick="0">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Tool: Force Concept Inventory</a:t>
            </a:r>
            <a:endParaRPr lang="en-US" dirty="0"/>
          </a:p>
        </p:txBody>
      </p:sp>
      <p:pic>
        <p:nvPicPr>
          <p:cNvPr id="4" name="Picture 13"/>
          <p:cNvPicPr>
            <a:picLocks noGrp="1" noChangeAspect="1" noChangeArrowheads="1"/>
          </p:cNvPicPr>
          <p:nvPr>
            <p:ph idx="1"/>
          </p:nvPr>
        </p:nvPicPr>
        <p:blipFill>
          <a:blip r:embed="rId2" cstate="print"/>
          <a:srcRect l="53436" t="26520" r="6396" b="31361"/>
          <a:stretch>
            <a:fillRect/>
          </a:stretch>
        </p:blipFill>
        <p:spPr>
          <a:xfrm>
            <a:off x="4595813" y="1187450"/>
            <a:ext cx="4275137" cy="3584575"/>
          </a:xfrm>
          <a:noFill/>
          <a:ln w="19050">
            <a:solidFill>
              <a:schemeClr val="bg2"/>
            </a:solidFill>
          </a:ln>
        </p:spPr>
      </p:pic>
      <p:sp>
        <p:nvSpPr>
          <p:cNvPr id="6" name="Content Placeholder 2"/>
          <p:cNvSpPr txBox="1">
            <a:spLocks/>
          </p:cNvSpPr>
          <p:nvPr/>
        </p:nvSpPr>
        <p:spPr bwMode="auto">
          <a:xfrm>
            <a:off x="314325" y="1162050"/>
            <a:ext cx="4124325" cy="2438400"/>
          </a:xfrm>
          <a:prstGeom prst="rect">
            <a:avLst/>
          </a:prstGeom>
          <a:noFill/>
          <a:ln w="9525">
            <a:noFill/>
            <a:miter lim="800000"/>
            <a:headEnd/>
            <a:tailEnd/>
          </a:ln>
          <a:effectLst/>
        </p:spPr>
        <p:txBody>
          <a:bodyPr/>
          <a:lstStyle/>
          <a:p>
            <a:pPr marL="342900" indent="-342900">
              <a:spcBef>
                <a:spcPct val="20000"/>
              </a:spcBef>
              <a:buClr>
                <a:schemeClr val="hlink"/>
              </a:buClr>
              <a:buSzPct val="70000"/>
              <a:buFont typeface="Wingdings" pitchFamily="2" charset="2"/>
              <a:buChar char="n"/>
              <a:defRPr/>
            </a:pPr>
            <a:r>
              <a:rPr lang="en-US" sz="3200" b="1" kern="0" dirty="0">
                <a:effectLst>
                  <a:outerShdw blurRad="38100" dist="38100" dir="2700000" algn="tl">
                    <a:srgbClr val="000000"/>
                  </a:outerShdw>
                </a:effectLst>
                <a:latin typeface="Arial" pitchFamily="34" charset="0"/>
                <a:cs typeface="Arial" pitchFamily="34" charset="0"/>
              </a:rPr>
              <a:t>30 multiple choice questions about forces and motion</a:t>
            </a:r>
          </a:p>
          <a:p>
            <a:pPr marL="342900" indent="-342900">
              <a:spcBef>
                <a:spcPct val="20000"/>
              </a:spcBef>
              <a:buClr>
                <a:schemeClr val="hlink"/>
              </a:buClr>
              <a:buSzPct val="70000"/>
              <a:buFont typeface="Wingdings" pitchFamily="2" charset="2"/>
              <a:buChar char="n"/>
              <a:defRPr/>
            </a:pPr>
            <a:r>
              <a:rPr lang="en-US" sz="3200" b="1" kern="0" dirty="0">
                <a:effectLst>
                  <a:outerShdw blurRad="38100" dist="38100" dir="2700000" algn="tl">
                    <a:srgbClr val="000000"/>
                  </a:outerShdw>
                </a:effectLst>
                <a:latin typeface="Arial" pitchFamily="34" charset="0"/>
                <a:cs typeface="Arial" pitchFamily="34" charset="0"/>
              </a:rPr>
              <a:t>No math</a:t>
            </a: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txBox="1">
            <a:spLocks/>
          </p:cNvSpPr>
          <p:nvPr/>
        </p:nvSpPr>
        <p:spPr bwMode="auto">
          <a:xfrm>
            <a:off x="457200" y="1130300"/>
            <a:ext cx="8229600" cy="4525963"/>
          </a:xfrm>
          <a:prstGeom prst="rect">
            <a:avLst/>
          </a:prstGeom>
          <a:noFill/>
          <a:ln w="9525">
            <a:noFill/>
            <a:miter lim="800000"/>
            <a:headEnd/>
            <a:tailEnd/>
          </a:ln>
          <a:effectLst/>
        </p:spPr>
        <p:txBody>
          <a:bodyPr/>
          <a:lstStyle/>
          <a:p>
            <a:pPr marL="342900" indent="-342900" algn="ctr">
              <a:spcBef>
                <a:spcPct val="20000"/>
              </a:spcBef>
              <a:buClr>
                <a:schemeClr val="hlink"/>
              </a:buClr>
              <a:buSzPct val="70000"/>
              <a:buFont typeface="Wingdings" pitchFamily="2" charset="2"/>
              <a:buNone/>
              <a:defRPr/>
            </a:pPr>
            <a:endParaRPr lang="en-US" sz="3200" b="1" kern="0" dirty="0">
              <a:effectLst>
                <a:outerShdw blurRad="38100" dist="38100" dir="2700000" algn="tl">
                  <a:srgbClr val="000000"/>
                </a:outerShdw>
              </a:effectLst>
              <a:latin typeface="+mn-lt"/>
            </a:endParaRPr>
          </a:p>
        </p:txBody>
      </p:sp>
      <p:sp>
        <p:nvSpPr>
          <p:cNvPr id="3" name="Content Placeholder 2"/>
          <p:cNvSpPr>
            <a:spLocks noGrp="1"/>
          </p:cNvSpPr>
          <p:nvPr>
            <p:ph idx="1"/>
          </p:nvPr>
        </p:nvSpPr>
        <p:spPr>
          <a:xfrm>
            <a:off x="0" y="1263650"/>
            <a:ext cx="9144000" cy="4137025"/>
          </a:xfrm>
        </p:spPr>
        <p:txBody>
          <a:bodyPr/>
          <a:lstStyle/>
          <a:p>
            <a:pPr>
              <a:buFont typeface="Wingdings" pitchFamily="2" charset="2"/>
              <a:buNone/>
              <a:defRPr/>
            </a:pPr>
            <a:r>
              <a:rPr lang="en-US" b="1" dirty="0" smtClean="0"/>
              <a:t>Normalized Gain = actual gain / possible gain</a:t>
            </a:r>
          </a:p>
          <a:p>
            <a:pPr>
              <a:buFont typeface="Wingdings" pitchFamily="2" charset="2"/>
              <a:buNone/>
              <a:defRPr/>
            </a:pPr>
            <a:r>
              <a:rPr lang="en-US" b="1" dirty="0" smtClean="0"/>
              <a:t>				    = (</a:t>
            </a:r>
            <a:r>
              <a:rPr lang="en-US" b="1" dirty="0" smtClean="0">
                <a:solidFill>
                  <a:srgbClr val="F6DB3C"/>
                </a:solidFill>
              </a:rPr>
              <a:t>Post</a:t>
            </a:r>
            <a:r>
              <a:rPr lang="en-US" b="1" dirty="0" smtClean="0"/>
              <a:t> - </a:t>
            </a:r>
            <a:r>
              <a:rPr lang="en-US" b="1" dirty="0" smtClean="0">
                <a:solidFill>
                  <a:srgbClr val="92D050"/>
                </a:solidFill>
              </a:rPr>
              <a:t>Pre</a:t>
            </a:r>
            <a:r>
              <a:rPr lang="en-US" b="1" dirty="0" smtClean="0"/>
              <a:t>)/(30 – </a:t>
            </a:r>
            <a:r>
              <a:rPr lang="en-US" b="1" dirty="0" smtClean="0">
                <a:solidFill>
                  <a:srgbClr val="92D050"/>
                </a:solidFill>
              </a:rPr>
              <a:t>Pre</a:t>
            </a:r>
            <a:r>
              <a:rPr lang="en-US" b="1" dirty="0" smtClean="0"/>
              <a:t>) </a:t>
            </a:r>
          </a:p>
          <a:p>
            <a:pPr>
              <a:buFont typeface="Wingdings" pitchFamily="2" charset="2"/>
              <a:buNone/>
              <a:defRPr/>
            </a:pPr>
            <a:r>
              <a:rPr lang="en-US" b="1" dirty="0" smtClean="0"/>
              <a:t>				    = (</a:t>
            </a:r>
            <a:r>
              <a:rPr lang="en-US" b="1" dirty="0" smtClean="0">
                <a:solidFill>
                  <a:srgbClr val="F6DB3C"/>
                </a:solidFill>
              </a:rPr>
              <a:t>19</a:t>
            </a:r>
            <a:r>
              <a:rPr lang="en-US" b="1" dirty="0" smtClean="0"/>
              <a:t> - </a:t>
            </a:r>
            <a:r>
              <a:rPr lang="en-US" b="1" dirty="0" smtClean="0">
                <a:solidFill>
                  <a:srgbClr val="92D050"/>
                </a:solidFill>
              </a:rPr>
              <a:t>13</a:t>
            </a:r>
            <a:r>
              <a:rPr lang="en-US" b="1" dirty="0" smtClean="0"/>
              <a:t>)/(30 - </a:t>
            </a:r>
            <a:r>
              <a:rPr lang="en-US" b="1" dirty="0" smtClean="0">
                <a:solidFill>
                  <a:srgbClr val="92D050"/>
                </a:solidFill>
              </a:rPr>
              <a:t>13</a:t>
            </a:r>
            <a:r>
              <a:rPr lang="en-US" b="1" dirty="0" smtClean="0"/>
              <a:t>)</a:t>
            </a:r>
          </a:p>
          <a:p>
            <a:pPr>
              <a:buFont typeface="Wingdings" pitchFamily="2" charset="2"/>
              <a:buNone/>
              <a:defRPr/>
            </a:pPr>
            <a:r>
              <a:rPr lang="en-US" b="1" dirty="0" smtClean="0"/>
              <a:t>				    = 6 / 17</a:t>
            </a:r>
          </a:p>
          <a:p>
            <a:pPr>
              <a:buFont typeface="Wingdings" pitchFamily="2" charset="2"/>
              <a:buNone/>
              <a:defRPr/>
            </a:pPr>
            <a:r>
              <a:rPr lang="en-US" b="1" dirty="0" smtClean="0"/>
              <a:t>				    = 0.35</a:t>
            </a:r>
          </a:p>
          <a:p>
            <a:pPr algn="ctr">
              <a:buFont typeface="Wingdings" pitchFamily="2" charset="2"/>
              <a:buNone/>
              <a:defRPr/>
            </a:pPr>
            <a:r>
              <a:rPr lang="en-US" b="1" dirty="0" smtClean="0"/>
              <a:t>How much </a:t>
            </a:r>
            <a:r>
              <a:rPr lang="en-US" b="1" dirty="0" smtClean="0">
                <a:solidFill>
                  <a:srgbClr val="F6DB3C"/>
                </a:solidFill>
              </a:rPr>
              <a:t>did</a:t>
            </a:r>
            <a:r>
              <a:rPr lang="en-US" b="1" dirty="0" smtClean="0"/>
              <a:t> they learn from </a:t>
            </a:r>
          </a:p>
          <a:p>
            <a:pPr algn="ctr">
              <a:buFont typeface="Wingdings" pitchFamily="2" charset="2"/>
              <a:buNone/>
              <a:defRPr/>
            </a:pPr>
            <a:r>
              <a:rPr lang="en-US" b="1" dirty="0" smtClean="0"/>
              <a:t>what they </a:t>
            </a:r>
            <a:r>
              <a:rPr lang="en-US" b="1" dirty="0" smtClean="0">
                <a:solidFill>
                  <a:srgbClr val="92D050"/>
                </a:solidFill>
              </a:rPr>
              <a:t>could</a:t>
            </a:r>
            <a:r>
              <a:rPr lang="en-US" b="1" dirty="0" smtClean="0"/>
              <a:t> have learned? 35%</a:t>
            </a:r>
          </a:p>
          <a:p>
            <a:pPr>
              <a:buFont typeface="Wingdings" pitchFamily="2" charset="2"/>
              <a:buNone/>
              <a:defRPr/>
            </a:pPr>
            <a:endParaRPr lang="en-US" b="1" dirty="0" smtClean="0"/>
          </a:p>
          <a:p>
            <a:pPr>
              <a:buFont typeface="Wingdings" pitchFamily="2" charset="2"/>
              <a:buNone/>
              <a:defRPr/>
            </a:pPr>
            <a:endParaRPr lang="en-US" b="1" dirty="0"/>
          </a:p>
        </p:txBody>
      </p:sp>
      <p:sp>
        <p:nvSpPr>
          <p:cNvPr id="13" name="Title 1"/>
          <p:cNvSpPr txBox="1">
            <a:spLocks/>
          </p:cNvSpPr>
          <p:nvPr/>
        </p:nvSpPr>
        <p:spPr bwMode="auto">
          <a:xfrm>
            <a:off x="0" y="7938"/>
            <a:ext cx="9144000" cy="1143000"/>
          </a:xfrm>
          <a:prstGeom prst="rect">
            <a:avLst/>
          </a:prstGeom>
          <a:noFill/>
          <a:ln w="9525">
            <a:noFill/>
            <a:miter lim="800000"/>
            <a:headEnd/>
            <a:tailEnd/>
          </a:ln>
          <a:effectLst/>
        </p:spPr>
        <p:txBody>
          <a:bodyPr anchor="ctr"/>
          <a:lstStyle/>
          <a:p>
            <a:pPr algn="ctr">
              <a:defRPr/>
            </a:pPr>
            <a:r>
              <a:rPr lang="en-US" sz="4400" b="1" kern="0" dirty="0">
                <a:solidFill>
                  <a:srgbClr val="F6DB3C"/>
                </a:solidFill>
                <a:effectLst>
                  <a:outerShdw blurRad="38100" dist="38100" dir="2700000" algn="tl">
                    <a:srgbClr val="000000"/>
                  </a:outerShdw>
                </a:effectLst>
                <a:latin typeface="+mj-lt"/>
                <a:ea typeface="+mj-ea"/>
                <a:cs typeface="+mj-cs"/>
              </a:rPr>
              <a:t>Evidence: Force Concept Inventory</a:t>
            </a: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3"/>
          <p:cNvPicPr>
            <a:picLocks noChangeAspect="1" noChangeArrowheads="1"/>
          </p:cNvPicPr>
          <p:nvPr/>
        </p:nvPicPr>
        <p:blipFill>
          <a:blip r:embed="rId2" cstate="print"/>
          <a:srcRect t="12396" r="35727" b="9981"/>
          <a:stretch>
            <a:fillRect/>
          </a:stretch>
        </p:blipFill>
        <p:spPr bwMode="auto">
          <a:xfrm>
            <a:off x="0" y="1114425"/>
            <a:ext cx="9144000" cy="5010150"/>
          </a:xfrm>
          <a:prstGeom prst="rect">
            <a:avLst/>
          </a:prstGeom>
          <a:noFill/>
          <a:ln w="28575">
            <a:solidFill>
              <a:schemeClr val="bg2"/>
            </a:solidFill>
            <a:miter lim="800000"/>
            <a:headEnd/>
            <a:tailEnd/>
          </a:ln>
        </p:spPr>
      </p:pic>
      <p:sp>
        <p:nvSpPr>
          <p:cNvPr id="69635" name="Text Box 14"/>
          <p:cNvSpPr txBox="1">
            <a:spLocks noChangeArrowheads="1"/>
          </p:cNvSpPr>
          <p:nvPr/>
        </p:nvSpPr>
        <p:spPr bwMode="auto">
          <a:xfrm>
            <a:off x="1676400" y="2325688"/>
            <a:ext cx="5105400" cy="954087"/>
          </a:xfrm>
          <a:prstGeom prst="rect">
            <a:avLst/>
          </a:prstGeom>
          <a:solidFill>
            <a:srgbClr val="FFFFFF">
              <a:alpha val="30980"/>
            </a:srgbClr>
          </a:solidFill>
          <a:ln w="38100">
            <a:solidFill>
              <a:srgbClr val="FF0000"/>
            </a:solidFill>
            <a:miter lim="800000"/>
            <a:headEnd/>
            <a:tailEnd/>
          </a:ln>
        </p:spPr>
        <p:txBody>
          <a:bodyPr>
            <a:spAutoFit/>
          </a:bodyPr>
          <a:lstStyle/>
          <a:p>
            <a:pPr algn="ctr"/>
            <a:r>
              <a:rPr lang="en-CA" sz="2800" b="1">
                <a:solidFill>
                  <a:srgbClr val="0000FF"/>
                </a:solidFill>
              </a:rPr>
              <a:t>Traditional Instruction= </a:t>
            </a:r>
          </a:p>
          <a:p>
            <a:pPr algn="ctr"/>
            <a:r>
              <a:rPr lang="en-CA" sz="2800" b="1">
                <a:solidFill>
                  <a:srgbClr val="0000FF"/>
                </a:solidFill>
              </a:rPr>
              <a:t>0.23 </a:t>
            </a:r>
            <a:r>
              <a:rPr lang="en-CA" sz="2800" b="1">
                <a:solidFill>
                  <a:srgbClr val="0000FF"/>
                </a:solidFill>
                <a:sym typeface="Symbol" pitchFamily="18" charset="2"/>
              </a:rPr>
              <a:t> 0.04 </a:t>
            </a:r>
            <a:r>
              <a:rPr lang="en-CA" sz="2800" b="1">
                <a:solidFill>
                  <a:srgbClr val="0000FF"/>
                </a:solidFill>
              </a:rPr>
              <a:t>gain (transmission!)</a:t>
            </a:r>
          </a:p>
        </p:txBody>
      </p:sp>
      <p:sp>
        <p:nvSpPr>
          <p:cNvPr id="69636" name="Line 15"/>
          <p:cNvSpPr>
            <a:spLocks noChangeShapeType="1"/>
          </p:cNvSpPr>
          <p:nvPr/>
        </p:nvSpPr>
        <p:spPr bwMode="auto">
          <a:xfrm>
            <a:off x="4144963" y="3378200"/>
            <a:ext cx="0" cy="609600"/>
          </a:xfrm>
          <a:prstGeom prst="line">
            <a:avLst/>
          </a:prstGeom>
          <a:noFill/>
          <a:ln w="57150">
            <a:solidFill>
              <a:srgbClr val="0000FF"/>
            </a:solidFill>
            <a:round/>
            <a:headEnd/>
            <a:tailEnd type="triangle" w="med" len="med"/>
          </a:ln>
        </p:spPr>
        <p:txBody>
          <a:bodyPr/>
          <a:lstStyle/>
          <a:p>
            <a:endParaRPr lang="en-US"/>
          </a:p>
        </p:txBody>
      </p:sp>
      <p:sp>
        <p:nvSpPr>
          <p:cNvPr id="13" name="Title 1"/>
          <p:cNvSpPr txBox="1">
            <a:spLocks/>
          </p:cNvSpPr>
          <p:nvPr/>
        </p:nvSpPr>
        <p:spPr bwMode="auto">
          <a:xfrm>
            <a:off x="0" y="7938"/>
            <a:ext cx="9144000" cy="1143000"/>
          </a:xfrm>
          <a:prstGeom prst="rect">
            <a:avLst/>
          </a:prstGeom>
          <a:noFill/>
          <a:ln w="9525">
            <a:noFill/>
            <a:miter lim="800000"/>
            <a:headEnd/>
            <a:tailEnd/>
          </a:ln>
          <a:effectLst/>
        </p:spPr>
        <p:txBody>
          <a:bodyPr anchor="ctr"/>
          <a:lstStyle/>
          <a:p>
            <a:pPr algn="ctr">
              <a:defRPr/>
            </a:pPr>
            <a:r>
              <a:rPr lang="en-US" sz="4400" b="1" kern="0" dirty="0">
                <a:solidFill>
                  <a:srgbClr val="F6DB3C"/>
                </a:solidFill>
                <a:effectLst>
                  <a:outerShdw blurRad="38100" dist="38100" dir="2700000" algn="tl">
                    <a:srgbClr val="000000"/>
                  </a:outerShdw>
                </a:effectLst>
                <a:latin typeface="+mj-lt"/>
                <a:ea typeface="+mj-ea"/>
                <a:cs typeface="+mj-cs"/>
              </a:rPr>
              <a:t>Evidence: Force Concept Inventory</a:t>
            </a:r>
          </a:p>
        </p:txBody>
      </p:sp>
      <p:sp>
        <p:nvSpPr>
          <p:cNvPr id="69638" name="TextBox 7"/>
          <p:cNvSpPr txBox="1">
            <a:spLocks noChangeArrowheads="1"/>
          </p:cNvSpPr>
          <p:nvPr/>
        </p:nvSpPr>
        <p:spPr bwMode="auto">
          <a:xfrm>
            <a:off x="2505075" y="6273800"/>
            <a:ext cx="5238750" cy="338138"/>
          </a:xfrm>
          <a:prstGeom prst="rect">
            <a:avLst/>
          </a:prstGeom>
          <a:solidFill>
            <a:srgbClr val="FFFFFF">
              <a:alpha val="96861"/>
            </a:srgbClr>
          </a:solidFill>
          <a:ln w="9525">
            <a:noFill/>
            <a:miter lim="800000"/>
            <a:headEnd/>
            <a:tailEnd/>
          </a:ln>
        </p:spPr>
        <p:txBody>
          <a:bodyPr>
            <a:spAutoFit/>
          </a:bodyPr>
          <a:lstStyle/>
          <a:p>
            <a:pPr algn="ctr"/>
            <a:r>
              <a:rPr lang="en-US" sz="1600" b="1">
                <a:solidFill>
                  <a:srgbClr val="000000"/>
                </a:solidFill>
              </a:rPr>
              <a:t>From </a:t>
            </a:r>
            <a:r>
              <a:rPr lang="en-US" sz="1600" b="1" i="1">
                <a:solidFill>
                  <a:srgbClr val="000000"/>
                </a:solidFill>
              </a:rPr>
              <a:t>Teaching with the Physics Suite, </a:t>
            </a:r>
            <a:r>
              <a:rPr lang="en-US" sz="1600" b="1">
                <a:solidFill>
                  <a:srgbClr val="000000"/>
                </a:solidFill>
              </a:rPr>
              <a:t>E. Redish (2001)</a:t>
            </a:r>
          </a:p>
        </p:txBody>
      </p:sp>
    </p:spTree>
  </p:cSld>
  <p:clrMapOvr>
    <a:masterClrMapping/>
  </p:clrMapOvr>
  <p:transition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38"/>
            <a:ext cx="8229600" cy="1143000"/>
          </a:xfrm>
        </p:spPr>
        <p:txBody>
          <a:bodyPr/>
          <a:lstStyle/>
          <a:p>
            <a:pPr>
              <a:defRPr/>
            </a:pPr>
            <a:r>
              <a:rPr lang="en-US" dirty="0" smtClean="0"/>
              <a:t>A Few Questions</a:t>
            </a:r>
            <a:endParaRPr lang="en-US" dirty="0"/>
          </a:p>
        </p:txBody>
      </p:sp>
      <p:sp>
        <p:nvSpPr>
          <p:cNvPr id="3" name="Content Placeholder 2"/>
          <p:cNvSpPr>
            <a:spLocks noGrp="1"/>
          </p:cNvSpPr>
          <p:nvPr>
            <p:ph idx="1"/>
          </p:nvPr>
        </p:nvSpPr>
        <p:spPr>
          <a:xfrm>
            <a:off x="457200" y="1154113"/>
            <a:ext cx="8686800" cy="4525962"/>
          </a:xfrm>
        </p:spPr>
        <p:txBody>
          <a:bodyPr/>
          <a:lstStyle/>
          <a:p>
            <a:pPr marL="0" indent="0" algn="ctr">
              <a:buFont typeface="Wingdings" pitchFamily="2" charset="2"/>
              <a:buNone/>
              <a:defRPr/>
            </a:pPr>
            <a:r>
              <a:rPr lang="en-US" b="1" dirty="0" smtClean="0"/>
              <a:t>What is your teaching experience?</a:t>
            </a:r>
          </a:p>
          <a:p>
            <a:pPr>
              <a:buFont typeface="Wingdings" pitchFamily="2" charset="2"/>
              <a:buNone/>
              <a:defRPr/>
            </a:pPr>
            <a:endParaRPr lang="en-US" b="1" dirty="0" smtClean="0"/>
          </a:p>
          <a:p>
            <a:pPr>
              <a:buFont typeface="Wingdings" pitchFamily="2" charset="2"/>
              <a:buNone/>
              <a:defRPr/>
            </a:pPr>
            <a:r>
              <a:rPr lang="en-US" b="1" dirty="0" smtClean="0">
                <a:solidFill>
                  <a:srgbClr val="F6DB3C"/>
                </a:solidFill>
              </a:rPr>
              <a:t>A</a:t>
            </a:r>
            <a:r>
              <a:rPr lang="en-US" b="1" dirty="0" smtClean="0"/>
              <a:t>: I have taught for years and years</a:t>
            </a:r>
          </a:p>
          <a:p>
            <a:pPr>
              <a:buFont typeface="Wingdings" pitchFamily="2" charset="2"/>
              <a:buNone/>
              <a:defRPr/>
            </a:pPr>
            <a:r>
              <a:rPr lang="en-US" b="1" dirty="0" smtClean="0">
                <a:solidFill>
                  <a:srgbClr val="F6DB3C"/>
                </a:solidFill>
              </a:rPr>
              <a:t>B</a:t>
            </a:r>
            <a:r>
              <a:rPr lang="en-US" b="1" dirty="0" smtClean="0"/>
              <a:t>: I have taught for a few years</a:t>
            </a:r>
          </a:p>
          <a:p>
            <a:pPr>
              <a:buFont typeface="Wingdings" pitchFamily="2" charset="2"/>
              <a:buNone/>
              <a:defRPr/>
            </a:pPr>
            <a:r>
              <a:rPr lang="en-US" b="1" dirty="0" smtClean="0">
                <a:solidFill>
                  <a:srgbClr val="F6DB3C"/>
                </a:solidFill>
              </a:rPr>
              <a:t>C</a:t>
            </a:r>
            <a:r>
              <a:rPr lang="en-US" b="1" dirty="0" smtClean="0"/>
              <a:t>: I am just getting started teaching</a:t>
            </a:r>
          </a:p>
          <a:p>
            <a:pPr>
              <a:buFont typeface="Wingdings" pitchFamily="2" charset="2"/>
              <a:buNone/>
              <a:defRPr/>
            </a:pPr>
            <a:r>
              <a:rPr lang="en-US" b="1" dirty="0" smtClean="0">
                <a:solidFill>
                  <a:srgbClr val="F6DB3C"/>
                </a:solidFill>
              </a:rPr>
              <a:t>D</a:t>
            </a:r>
            <a:r>
              <a:rPr lang="en-US" b="1" dirty="0" smtClean="0"/>
              <a:t>: I have only taught my cat … who seemed very interested</a:t>
            </a:r>
          </a:p>
          <a:p>
            <a:pPr>
              <a:buFont typeface="Wingdings" pitchFamily="2" charset="2"/>
              <a:buNone/>
              <a:defRPr/>
            </a:pPr>
            <a:endParaRPr lang="en-US" b="1" dirty="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cstate="print">
            <a:lum bright="-10000"/>
          </a:blip>
          <a:srcRect l="29594" t="8556" r="30368" b="54272"/>
          <a:stretch>
            <a:fillRect/>
          </a:stretch>
        </p:blipFill>
        <p:spPr bwMode="auto">
          <a:xfrm>
            <a:off x="396875" y="2000250"/>
            <a:ext cx="3162300" cy="3911600"/>
          </a:xfrm>
          <a:prstGeom prst="rect">
            <a:avLst/>
          </a:prstGeom>
          <a:noFill/>
          <a:ln w="9525">
            <a:noFill/>
            <a:round/>
            <a:headEnd/>
            <a:tailEnd/>
          </a:ln>
        </p:spPr>
      </p:pic>
      <p:grpSp>
        <p:nvGrpSpPr>
          <p:cNvPr id="2" name="Group 26"/>
          <p:cNvGrpSpPr>
            <a:grpSpLocks/>
          </p:cNvGrpSpPr>
          <p:nvPr/>
        </p:nvGrpSpPr>
        <p:grpSpPr bwMode="auto">
          <a:xfrm>
            <a:off x="2411413" y="1435100"/>
            <a:ext cx="6432550" cy="1482725"/>
            <a:chOff x="2013856" y="2634979"/>
            <a:chExt cx="6433458" cy="1483443"/>
          </a:xfrm>
        </p:grpSpPr>
        <p:cxnSp>
          <p:nvCxnSpPr>
            <p:cNvPr id="70712" name="Straight Arrow Connector 14"/>
            <p:cNvCxnSpPr>
              <a:cxnSpLocks noChangeShapeType="1"/>
            </p:cNvCxnSpPr>
            <p:nvPr/>
          </p:nvCxnSpPr>
          <p:spPr bwMode="auto">
            <a:xfrm>
              <a:off x="4759325" y="3404254"/>
              <a:ext cx="1571625" cy="0"/>
            </a:xfrm>
            <a:prstGeom prst="straightConnector1">
              <a:avLst/>
            </a:prstGeom>
            <a:noFill/>
            <a:ln w="57150" algn="ctr">
              <a:solidFill>
                <a:srgbClr val="F6DB3C"/>
              </a:solidFill>
              <a:round/>
              <a:headEnd type="arrow" w="med" len="med"/>
              <a:tailEnd/>
            </a:ln>
          </p:spPr>
        </p:cxnSp>
        <p:sp>
          <p:nvSpPr>
            <p:cNvPr id="70713" name="TextBox 15"/>
            <p:cNvSpPr txBox="1">
              <a:spLocks noChangeArrowheads="1"/>
            </p:cNvSpPr>
            <p:nvPr/>
          </p:nvSpPr>
          <p:spPr bwMode="auto">
            <a:xfrm>
              <a:off x="2650532" y="2634979"/>
              <a:ext cx="5763438" cy="646650"/>
            </a:xfrm>
            <a:prstGeom prst="rect">
              <a:avLst/>
            </a:prstGeom>
            <a:noFill/>
            <a:ln w="9525">
              <a:noFill/>
              <a:miter lim="800000"/>
              <a:headEnd/>
              <a:tailEnd/>
            </a:ln>
          </p:spPr>
          <p:txBody>
            <a:bodyPr>
              <a:spAutoFit/>
            </a:bodyPr>
            <a:lstStyle/>
            <a:p>
              <a:r>
                <a:rPr lang="en-US" sz="3600" b="1" dirty="0"/>
                <a:t>100% Pure </a:t>
              </a:r>
              <a:r>
                <a:rPr lang="en-US" sz="3600" b="1" dirty="0" smtClean="0"/>
                <a:t>Science Wisdom</a:t>
              </a:r>
              <a:endParaRPr lang="en-US" sz="3600" b="1" dirty="0"/>
            </a:p>
          </p:txBody>
        </p:sp>
        <p:grpSp>
          <p:nvGrpSpPr>
            <p:cNvPr id="3" name="Group 19"/>
            <p:cNvGrpSpPr>
              <a:grpSpLocks/>
            </p:cNvGrpSpPr>
            <p:nvPr/>
          </p:nvGrpSpPr>
          <p:grpSpPr bwMode="auto">
            <a:xfrm flipV="1">
              <a:off x="2013856" y="3592297"/>
              <a:ext cx="6433458" cy="526125"/>
              <a:chOff x="3287486" y="3761014"/>
              <a:chExt cx="4702711" cy="847254"/>
            </a:xfrm>
          </p:grpSpPr>
          <p:sp>
            <p:nvSpPr>
              <p:cNvPr id="70715" name="Freeform 20"/>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70716" name="Freeform 21"/>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70717" name="Freeform 22"/>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70718" name="Freeform 23"/>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70719" name="Freeform 24"/>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sp>
            <p:nvSpPr>
              <p:cNvPr id="70720" name="Freeform 25"/>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57150" cap="flat" cmpd="sng" algn="ctr">
                <a:solidFill>
                  <a:schemeClr val="tx1"/>
                </a:solidFill>
                <a:prstDash val="solid"/>
                <a:round/>
                <a:headEnd type="none" w="med" len="med"/>
                <a:tailEnd type="none" w="med" len="med"/>
              </a:ln>
            </p:spPr>
            <p:txBody>
              <a:bodyPr/>
              <a:lstStyle/>
              <a:p>
                <a:endParaRPr lang="en-US"/>
              </a:p>
            </p:txBody>
          </p:sp>
        </p:grpSp>
      </p:grpSp>
      <p:grpSp>
        <p:nvGrpSpPr>
          <p:cNvPr id="4" name="Group 27"/>
          <p:cNvGrpSpPr>
            <a:grpSpLocks/>
          </p:cNvGrpSpPr>
          <p:nvPr/>
        </p:nvGrpSpPr>
        <p:grpSpPr bwMode="auto">
          <a:xfrm>
            <a:off x="749300" y="2333625"/>
            <a:ext cx="1628775" cy="1382713"/>
            <a:chOff x="352426" y="3543407"/>
            <a:chExt cx="1628774" cy="1382549"/>
          </a:xfrm>
        </p:grpSpPr>
        <p:sp>
          <p:nvSpPr>
            <p:cNvPr id="26" name="Chord 25"/>
            <p:cNvSpPr/>
            <p:nvPr/>
          </p:nvSpPr>
          <p:spPr bwMode="auto">
            <a:xfrm rot="5568373">
              <a:off x="513638" y="3471094"/>
              <a:ext cx="1382549" cy="1527174"/>
            </a:xfrm>
            <a:prstGeom prst="chord">
              <a:avLst>
                <a:gd name="adj1" fmla="val 4539896"/>
                <a:gd name="adj2" fmla="val 16200000"/>
              </a:avLst>
            </a:prstGeom>
            <a:solidFill>
              <a:srgbClr val="000000">
                <a:alpha val="43922"/>
              </a:srgbClr>
            </a:solidFill>
            <a:ln w="57150" cap="flat" cmpd="sng" algn="ctr">
              <a:solidFill>
                <a:srgbClr val="FF0000"/>
              </a:solidFill>
              <a:prstDash val="solid"/>
              <a:round/>
              <a:headEnd type="none" w="med" len="med"/>
              <a:tailEnd type="none" w="med" len="med"/>
            </a:ln>
            <a:effectLst/>
          </p:spPr>
          <p:txBody>
            <a:bodyPr/>
            <a:lstStyle/>
            <a:p>
              <a:pPr>
                <a:defRPr/>
              </a:pPr>
              <a:endParaRPr lang="en-US">
                <a:ln w="38100">
                  <a:solidFill>
                    <a:srgbClr val="000000"/>
                  </a:solidFill>
                </a:ln>
              </a:endParaRPr>
            </a:p>
          </p:txBody>
        </p:sp>
        <p:sp>
          <p:nvSpPr>
            <p:cNvPr id="27" name="TextBox 26"/>
            <p:cNvSpPr txBox="1"/>
            <p:nvPr/>
          </p:nvSpPr>
          <p:spPr>
            <a:xfrm>
              <a:off x="352426" y="3638646"/>
              <a:ext cx="1628774" cy="707941"/>
            </a:xfrm>
            <a:prstGeom prst="rect">
              <a:avLst/>
            </a:prstGeom>
            <a:noFill/>
          </p:spPr>
          <p:txBody>
            <a:bodyPr>
              <a:spAutoFit/>
            </a:bodyPr>
            <a:lstStyle/>
            <a:p>
              <a:pPr algn="ctr">
                <a:defRPr/>
              </a:pPr>
              <a:r>
                <a:rPr lang="en-US" sz="4000" b="1" dirty="0">
                  <a:solidFill>
                    <a:srgbClr val="F6DB3C"/>
                  </a:solidFill>
                  <a:effectLst>
                    <a:outerShdw blurRad="38100" dist="38100" dir="2700000" algn="tl">
                      <a:srgbClr val="000000">
                        <a:alpha val="43137"/>
                      </a:srgbClr>
                    </a:outerShdw>
                  </a:effectLst>
                </a:rPr>
                <a:t>23%</a:t>
              </a:r>
            </a:p>
          </p:txBody>
        </p:sp>
      </p:grpSp>
      <p:grpSp>
        <p:nvGrpSpPr>
          <p:cNvPr id="5" name="Group 74"/>
          <p:cNvGrpSpPr>
            <a:grpSpLocks/>
          </p:cNvGrpSpPr>
          <p:nvPr/>
        </p:nvGrpSpPr>
        <p:grpSpPr bwMode="auto">
          <a:xfrm>
            <a:off x="-3240088" y="-1389063"/>
            <a:ext cx="11831638" cy="8634413"/>
            <a:chOff x="-3239490" y="-1388858"/>
            <a:chExt cx="11831949" cy="8634883"/>
          </a:xfrm>
        </p:grpSpPr>
        <p:cxnSp>
          <p:nvCxnSpPr>
            <p:cNvPr id="70662" name="Straight Arrow Connector 12"/>
            <p:cNvCxnSpPr>
              <a:cxnSpLocks noChangeShapeType="1"/>
            </p:cNvCxnSpPr>
            <p:nvPr/>
          </p:nvCxnSpPr>
          <p:spPr bwMode="auto">
            <a:xfrm flipH="1" flipV="1">
              <a:off x="3075064" y="4205113"/>
              <a:ext cx="1344536" cy="671687"/>
            </a:xfrm>
            <a:prstGeom prst="straightConnector1">
              <a:avLst/>
            </a:prstGeom>
            <a:noFill/>
            <a:ln w="57150" algn="ctr">
              <a:solidFill>
                <a:srgbClr val="F6DB3C"/>
              </a:solidFill>
              <a:round/>
              <a:headEnd type="arrow" w="med" len="med"/>
              <a:tailEnd/>
            </a:ln>
          </p:spPr>
        </p:cxnSp>
        <p:sp>
          <p:nvSpPr>
            <p:cNvPr id="70663" name="TextBox 16"/>
            <p:cNvSpPr txBox="1">
              <a:spLocks noChangeArrowheads="1"/>
            </p:cNvSpPr>
            <p:nvPr/>
          </p:nvSpPr>
          <p:spPr bwMode="auto">
            <a:xfrm>
              <a:off x="4885200" y="3175281"/>
              <a:ext cx="3707259" cy="1754421"/>
            </a:xfrm>
            <a:prstGeom prst="rect">
              <a:avLst/>
            </a:prstGeom>
            <a:noFill/>
            <a:ln w="9525">
              <a:noFill/>
              <a:miter lim="800000"/>
              <a:headEnd/>
              <a:tailEnd/>
            </a:ln>
          </p:spPr>
          <p:txBody>
            <a:bodyPr>
              <a:spAutoFit/>
            </a:bodyPr>
            <a:lstStyle/>
            <a:p>
              <a:pPr algn="ctr"/>
              <a:r>
                <a:rPr lang="en-US" sz="3600" b="1"/>
                <a:t>77% Scattered, </a:t>
              </a:r>
            </a:p>
            <a:p>
              <a:pPr algn="ctr"/>
              <a:r>
                <a:rPr lang="en-US" sz="3600" b="1"/>
                <a:t>lost as heat and</a:t>
              </a:r>
            </a:p>
            <a:p>
              <a:pPr algn="ctr"/>
              <a:r>
                <a:rPr lang="en-US" sz="3600" b="1"/>
                <a:t>Star Trek trivia</a:t>
              </a:r>
            </a:p>
          </p:txBody>
        </p:sp>
        <p:grpSp>
          <p:nvGrpSpPr>
            <p:cNvPr id="6" name="Group 18"/>
            <p:cNvGrpSpPr>
              <a:grpSpLocks/>
            </p:cNvGrpSpPr>
            <p:nvPr/>
          </p:nvGrpSpPr>
          <p:grpSpPr bwMode="auto">
            <a:xfrm rot="1761629">
              <a:off x="2084985" y="4219271"/>
              <a:ext cx="3977158" cy="247549"/>
              <a:chOff x="3287486" y="3761014"/>
              <a:chExt cx="4702711" cy="847254"/>
            </a:xfrm>
          </p:grpSpPr>
          <p:sp>
            <p:nvSpPr>
              <p:cNvPr id="70704"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5"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6"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7"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8"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9"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grpSp>
        <p:grpSp>
          <p:nvGrpSpPr>
            <p:cNvPr id="7" name="Group 18"/>
            <p:cNvGrpSpPr>
              <a:grpSpLocks/>
            </p:cNvGrpSpPr>
            <p:nvPr/>
          </p:nvGrpSpPr>
          <p:grpSpPr bwMode="auto">
            <a:xfrm rot="4610356">
              <a:off x="141883" y="5133671"/>
              <a:ext cx="3977158" cy="247549"/>
              <a:chOff x="3287486" y="3761014"/>
              <a:chExt cx="4702711" cy="847254"/>
            </a:xfrm>
          </p:grpSpPr>
          <p:sp>
            <p:nvSpPr>
              <p:cNvPr id="70698"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9"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0"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1"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2"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703"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grpSp>
        <p:grpSp>
          <p:nvGrpSpPr>
            <p:cNvPr id="8" name="Group 18"/>
            <p:cNvGrpSpPr>
              <a:grpSpLocks/>
            </p:cNvGrpSpPr>
            <p:nvPr/>
          </p:nvGrpSpPr>
          <p:grpSpPr bwMode="auto">
            <a:xfrm rot="7421847">
              <a:off x="-1988579" y="5011099"/>
              <a:ext cx="3977158" cy="247549"/>
              <a:chOff x="3287486" y="3761014"/>
              <a:chExt cx="4702711" cy="847254"/>
            </a:xfrm>
          </p:grpSpPr>
          <p:sp>
            <p:nvSpPr>
              <p:cNvPr id="70692"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3"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4"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5"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6"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7"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grpSp>
        <p:grpSp>
          <p:nvGrpSpPr>
            <p:cNvPr id="9" name="Group 18"/>
            <p:cNvGrpSpPr>
              <a:grpSpLocks/>
            </p:cNvGrpSpPr>
            <p:nvPr/>
          </p:nvGrpSpPr>
          <p:grpSpPr bwMode="auto">
            <a:xfrm rot="4048408">
              <a:off x="-1810743" y="475946"/>
              <a:ext cx="3977158" cy="247549"/>
              <a:chOff x="3287486" y="3761014"/>
              <a:chExt cx="4702711" cy="847254"/>
            </a:xfrm>
          </p:grpSpPr>
          <p:sp>
            <p:nvSpPr>
              <p:cNvPr id="70686"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7"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8"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9"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0"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91"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grpSp>
        <p:grpSp>
          <p:nvGrpSpPr>
            <p:cNvPr id="10" name="Group 18"/>
            <p:cNvGrpSpPr>
              <a:grpSpLocks/>
            </p:cNvGrpSpPr>
            <p:nvPr/>
          </p:nvGrpSpPr>
          <p:grpSpPr bwMode="auto">
            <a:xfrm rot="-2523335">
              <a:off x="1418235" y="828371"/>
              <a:ext cx="3977158" cy="247549"/>
              <a:chOff x="3287486" y="3761014"/>
              <a:chExt cx="4702711" cy="847254"/>
            </a:xfrm>
          </p:grpSpPr>
          <p:sp>
            <p:nvSpPr>
              <p:cNvPr id="70680"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1"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2"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3"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4"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85"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grpSp>
        <p:grpSp>
          <p:nvGrpSpPr>
            <p:cNvPr id="11" name="Group 18"/>
            <p:cNvGrpSpPr>
              <a:grpSpLocks/>
            </p:cNvGrpSpPr>
            <p:nvPr/>
          </p:nvGrpSpPr>
          <p:grpSpPr bwMode="auto">
            <a:xfrm rot="435613">
              <a:off x="-3239490" y="2514297"/>
              <a:ext cx="3977158" cy="247549"/>
              <a:chOff x="3287486" y="3761014"/>
              <a:chExt cx="4702711" cy="847254"/>
            </a:xfrm>
          </p:grpSpPr>
          <p:sp>
            <p:nvSpPr>
              <p:cNvPr id="70674" name="Freeform 11"/>
              <p:cNvSpPr>
                <a:spLocks/>
              </p:cNvSpPr>
              <p:nvPr/>
            </p:nvSpPr>
            <p:spPr bwMode="auto">
              <a:xfrm>
                <a:off x="3287486" y="376101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75" name="Freeform 12"/>
              <p:cNvSpPr>
                <a:spLocks/>
              </p:cNvSpPr>
              <p:nvPr/>
            </p:nvSpPr>
            <p:spPr bwMode="auto">
              <a:xfrm>
                <a:off x="4071274" y="3793668"/>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76" name="Freeform 13"/>
              <p:cNvSpPr>
                <a:spLocks/>
              </p:cNvSpPr>
              <p:nvPr/>
            </p:nvSpPr>
            <p:spPr bwMode="auto">
              <a:xfrm>
                <a:off x="4855062" y="3815436"/>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77" name="Freeform 14"/>
              <p:cNvSpPr>
                <a:spLocks/>
              </p:cNvSpPr>
              <p:nvPr/>
            </p:nvSpPr>
            <p:spPr bwMode="auto">
              <a:xfrm>
                <a:off x="5638850" y="3837204"/>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78" name="Freeform 15"/>
              <p:cNvSpPr>
                <a:spLocks/>
              </p:cNvSpPr>
              <p:nvPr/>
            </p:nvSpPr>
            <p:spPr bwMode="auto">
              <a:xfrm>
                <a:off x="6422638" y="3858972"/>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sp>
            <p:nvSpPr>
              <p:cNvPr id="70679" name="Freeform 16"/>
              <p:cNvSpPr>
                <a:spLocks/>
              </p:cNvSpPr>
              <p:nvPr/>
            </p:nvSpPr>
            <p:spPr bwMode="auto">
              <a:xfrm>
                <a:off x="7206426" y="3880740"/>
                <a:ext cx="783771" cy="727528"/>
              </a:xfrm>
              <a:custGeom>
                <a:avLst/>
                <a:gdLst>
                  <a:gd name="T0" fmla="*/ 0 w 783771"/>
                  <a:gd name="T1" fmla="*/ 321129 h 727528"/>
                  <a:gd name="T2" fmla="*/ 217714 w 783771"/>
                  <a:gd name="T3" fmla="*/ 59871 h 727528"/>
                  <a:gd name="T4" fmla="*/ 544285 w 783771"/>
                  <a:gd name="T5" fmla="*/ 680357 h 727528"/>
                  <a:gd name="T6" fmla="*/ 783771 w 783771"/>
                  <a:gd name="T7" fmla="*/ 342900 h 727528"/>
                  <a:gd name="T8" fmla="*/ 0 60000 65536"/>
                  <a:gd name="T9" fmla="*/ 0 60000 65536"/>
                  <a:gd name="T10" fmla="*/ 0 60000 65536"/>
                  <a:gd name="T11" fmla="*/ 0 60000 65536"/>
                  <a:gd name="T12" fmla="*/ 0 w 783771"/>
                  <a:gd name="T13" fmla="*/ 0 h 727528"/>
                  <a:gd name="T14" fmla="*/ 783771 w 783771"/>
                  <a:gd name="T15" fmla="*/ 727528 h 727528"/>
                </a:gdLst>
                <a:ahLst/>
                <a:cxnLst>
                  <a:cxn ang="T8">
                    <a:pos x="T0" y="T1"/>
                  </a:cxn>
                  <a:cxn ang="T9">
                    <a:pos x="T2" y="T3"/>
                  </a:cxn>
                  <a:cxn ang="T10">
                    <a:pos x="T4" y="T5"/>
                  </a:cxn>
                  <a:cxn ang="T11">
                    <a:pos x="T6" y="T7"/>
                  </a:cxn>
                </a:cxnLst>
                <a:rect l="T12" t="T13" r="T14" b="T15"/>
                <a:pathLst>
                  <a:path w="783771" h="727528">
                    <a:moveTo>
                      <a:pt x="0" y="321129"/>
                    </a:moveTo>
                    <a:cubicBezTo>
                      <a:pt x="63500" y="160564"/>
                      <a:pt x="127000" y="0"/>
                      <a:pt x="217714" y="59871"/>
                    </a:cubicBezTo>
                    <a:cubicBezTo>
                      <a:pt x="308428" y="119742"/>
                      <a:pt x="449942" y="633186"/>
                      <a:pt x="544285" y="680357"/>
                    </a:cubicBezTo>
                    <a:cubicBezTo>
                      <a:pt x="638628" y="727528"/>
                      <a:pt x="711199" y="535214"/>
                      <a:pt x="783771" y="342900"/>
                    </a:cubicBezTo>
                  </a:path>
                </a:pathLst>
              </a:custGeom>
              <a:noFill/>
              <a:ln w="28575" cap="flat" cmpd="sng" algn="ctr">
                <a:solidFill>
                  <a:schemeClr val="tx1"/>
                </a:solidFill>
                <a:prstDash val="solid"/>
                <a:round/>
                <a:headEnd type="none" w="med" len="med"/>
                <a:tailEnd type="none" w="med" len="med"/>
              </a:ln>
            </p:spPr>
            <p:txBody>
              <a:bodyPr/>
              <a:lstStyle/>
              <a:p>
                <a:endParaRPr lang="en-US"/>
              </a:p>
            </p:txBody>
          </p:sp>
        </p:grpSp>
        <p:cxnSp>
          <p:nvCxnSpPr>
            <p:cNvPr id="70670" name="Straight Arrow Connector 12"/>
            <p:cNvCxnSpPr>
              <a:cxnSpLocks noChangeShapeType="1"/>
            </p:cNvCxnSpPr>
            <p:nvPr/>
          </p:nvCxnSpPr>
          <p:spPr bwMode="auto">
            <a:xfrm flipH="1" flipV="1">
              <a:off x="2132090" y="4443239"/>
              <a:ext cx="487285" cy="1376536"/>
            </a:xfrm>
            <a:prstGeom prst="straightConnector1">
              <a:avLst/>
            </a:prstGeom>
            <a:noFill/>
            <a:ln w="57150" algn="ctr">
              <a:solidFill>
                <a:srgbClr val="F6DB3C"/>
              </a:solidFill>
              <a:round/>
              <a:headEnd type="arrow" w="med" len="med"/>
              <a:tailEnd/>
            </a:ln>
          </p:spPr>
        </p:cxnSp>
        <p:cxnSp>
          <p:nvCxnSpPr>
            <p:cNvPr id="70671" name="Straight Arrow Connector 12"/>
            <p:cNvCxnSpPr>
              <a:cxnSpLocks noChangeShapeType="1"/>
            </p:cNvCxnSpPr>
            <p:nvPr/>
          </p:nvCxnSpPr>
          <p:spPr bwMode="auto">
            <a:xfrm flipV="1">
              <a:off x="571500" y="3890790"/>
              <a:ext cx="655717" cy="1119360"/>
            </a:xfrm>
            <a:prstGeom prst="straightConnector1">
              <a:avLst/>
            </a:prstGeom>
            <a:noFill/>
            <a:ln w="57150" algn="ctr">
              <a:solidFill>
                <a:srgbClr val="F6DB3C"/>
              </a:solidFill>
              <a:round/>
              <a:headEnd type="arrow" w="med" len="med"/>
              <a:tailEnd/>
            </a:ln>
          </p:spPr>
        </p:cxnSp>
        <p:cxnSp>
          <p:nvCxnSpPr>
            <p:cNvPr id="70672" name="Straight Arrow Connector 12"/>
            <p:cNvCxnSpPr>
              <a:cxnSpLocks noChangeShapeType="1"/>
            </p:cNvCxnSpPr>
            <p:nvPr/>
          </p:nvCxnSpPr>
          <p:spPr bwMode="auto">
            <a:xfrm>
              <a:off x="647700" y="1009650"/>
              <a:ext cx="400052" cy="1099966"/>
            </a:xfrm>
            <a:prstGeom prst="straightConnector1">
              <a:avLst/>
            </a:prstGeom>
            <a:noFill/>
            <a:ln w="57150" algn="ctr">
              <a:solidFill>
                <a:srgbClr val="F6DB3C"/>
              </a:solidFill>
              <a:round/>
              <a:headEnd type="arrow" w="med" len="med"/>
              <a:tailEnd/>
            </a:ln>
          </p:spPr>
        </p:cxnSp>
        <p:cxnSp>
          <p:nvCxnSpPr>
            <p:cNvPr id="70673" name="Straight Arrow Connector 12"/>
            <p:cNvCxnSpPr>
              <a:cxnSpLocks noChangeShapeType="1"/>
            </p:cNvCxnSpPr>
            <p:nvPr/>
          </p:nvCxnSpPr>
          <p:spPr bwMode="auto">
            <a:xfrm flipH="1">
              <a:off x="1895477" y="1038225"/>
              <a:ext cx="809623" cy="857251"/>
            </a:xfrm>
            <a:prstGeom prst="straightConnector1">
              <a:avLst/>
            </a:prstGeom>
            <a:noFill/>
            <a:ln w="57150" algn="ctr">
              <a:solidFill>
                <a:srgbClr val="F6DB3C"/>
              </a:solidFill>
              <a:round/>
              <a:headEnd type="arrow" w="med" len="med"/>
              <a:tailEnd/>
            </a:ln>
          </p:spPr>
        </p:cxn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8" name="Rectangle 10"/>
          <p:cNvSpPr>
            <a:spLocks noGrp="1" noRot="1" noChangeArrowheads="1"/>
          </p:cNvSpPr>
          <p:nvPr>
            <p:ph type="title"/>
          </p:nvPr>
        </p:nvSpPr>
        <p:spPr>
          <a:xfrm>
            <a:off x="457200" y="4763"/>
            <a:ext cx="8229600" cy="1143000"/>
          </a:xfrm>
        </p:spPr>
        <p:txBody>
          <a:bodyPr/>
          <a:lstStyle/>
          <a:p>
            <a:pPr>
              <a:defRPr/>
            </a:pPr>
            <a:r>
              <a:rPr lang="en-US" dirty="0" smtClean="0"/>
              <a:t>Force Concept Inventory (FCI)</a:t>
            </a:r>
            <a:endParaRPr lang="en-CA" dirty="0" smtClean="0"/>
          </a:p>
        </p:txBody>
      </p:sp>
      <p:sp>
        <p:nvSpPr>
          <p:cNvPr id="65539" name="Content Placeholder 2"/>
          <p:cNvSpPr>
            <a:spLocks noGrp="1"/>
          </p:cNvSpPr>
          <p:nvPr>
            <p:ph idx="4294967295"/>
          </p:nvPr>
        </p:nvSpPr>
        <p:spPr>
          <a:xfrm>
            <a:off x="0" y="962025"/>
            <a:ext cx="9144000" cy="1809750"/>
          </a:xfrm>
        </p:spPr>
        <p:txBody>
          <a:bodyPr/>
          <a:lstStyle/>
          <a:p>
            <a:pPr algn="ctr" eaLnBrk="1" hangingPunct="1">
              <a:buFont typeface="Wingdings" pitchFamily="2" charset="2"/>
              <a:buNone/>
              <a:defRPr/>
            </a:pPr>
            <a:r>
              <a:rPr lang="en-US" sz="2800" b="1" dirty="0" smtClean="0"/>
              <a:t>Starting PHY131 at U of T (Fall 2012) =</a:t>
            </a:r>
          </a:p>
          <a:p>
            <a:pPr algn="ctr" eaLnBrk="1" hangingPunct="1">
              <a:buFont typeface="Wingdings" pitchFamily="2" charset="2"/>
              <a:buNone/>
              <a:defRPr/>
            </a:pPr>
            <a:r>
              <a:rPr lang="en-US" sz="2800" b="1" dirty="0" smtClean="0">
                <a:solidFill>
                  <a:srgbClr val="FFFF00"/>
                </a:solidFill>
              </a:rPr>
              <a:t>Grade 12 Benchmark </a:t>
            </a:r>
            <a:r>
              <a:rPr lang="en-US" sz="2800" b="1" dirty="0" smtClean="0"/>
              <a:t>= 57.4% </a:t>
            </a:r>
            <a:r>
              <a:rPr lang="en-US" sz="2800" b="1" dirty="0" smtClean="0">
                <a:sym typeface="Symbol"/>
              </a:rPr>
              <a:t> 1.3%</a:t>
            </a:r>
            <a:endParaRPr lang="en-US" sz="2800" b="1" dirty="0" smtClean="0"/>
          </a:p>
          <a:p>
            <a:pPr algn="ctr" eaLnBrk="1" hangingPunct="1">
              <a:buFont typeface="Wingdings" pitchFamily="2" charset="2"/>
              <a:buNone/>
              <a:defRPr/>
            </a:pPr>
            <a:r>
              <a:rPr lang="en-US" sz="2800" b="1" dirty="0" smtClean="0"/>
              <a:t>Starting 1</a:t>
            </a:r>
            <a:r>
              <a:rPr lang="en-US" sz="2800" b="1" baseline="30000" dirty="0" smtClean="0"/>
              <a:t>st</a:t>
            </a:r>
            <a:r>
              <a:rPr lang="en-US" sz="2800" b="1" dirty="0" smtClean="0"/>
              <a:t> year physics at Harvard = 70%</a:t>
            </a:r>
          </a:p>
          <a:p>
            <a:pPr algn="ctr" eaLnBrk="1" hangingPunct="1">
              <a:buFont typeface="Wingdings" pitchFamily="2" charset="2"/>
              <a:buNone/>
              <a:defRPr/>
            </a:pPr>
            <a:r>
              <a:rPr lang="en-US" sz="2800" b="1" dirty="0" smtClean="0"/>
              <a:t>Newtonian Mastery = 85% </a:t>
            </a:r>
          </a:p>
        </p:txBody>
      </p:sp>
      <p:sp>
        <p:nvSpPr>
          <p:cNvPr id="75780" name="Rectangle 27"/>
          <p:cNvSpPr>
            <a:spLocks noChangeArrowheads="1"/>
          </p:cNvSpPr>
          <p:nvPr/>
        </p:nvSpPr>
        <p:spPr bwMode="auto">
          <a:xfrm>
            <a:off x="1449388" y="3063875"/>
            <a:ext cx="6245225" cy="3794125"/>
          </a:xfrm>
          <a:prstGeom prst="rect">
            <a:avLst/>
          </a:prstGeom>
          <a:solidFill>
            <a:schemeClr val="tx1"/>
          </a:solidFill>
          <a:ln w="9525" algn="ctr">
            <a:solidFill>
              <a:schemeClr val="tx1"/>
            </a:solidFill>
            <a:round/>
            <a:headEnd/>
            <a:tailEnd/>
          </a:ln>
        </p:spPr>
        <p:txBody>
          <a:bodyPr/>
          <a:lstStyle/>
          <a:p>
            <a:endParaRPr lang="en-CA"/>
          </a:p>
        </p:txBody>
      </p:sp>
      <p:sp>
        <p:nvSpPr>
          <p:cNvPr id="75781" name="Line 8"/>
          <p:cNvSpPr>
            <a:spLocks noChangeShapeType="1"/>
          </p:cNvSpPr>
          <p:nvPr/>
        </p:nvSpPr>
        <p:spPr bwMode="auto">
          <a:xfrm rot="5400000" flipH="1">
            <a:off x="-210344" y="4933157"/>
            <a:ext cx="3541713" cy="0"/>
          </a:xfrm>
          <a:prstGeom prst="line">
            <a:avLst/>
          </a:prstGeom>
          <a:noFill/>
          <a:ln w="28575">
            <a:solidFill>
              <a:schemeClr val="bg2"/>
            </a:solidFill>
            <a:round/>
            <a:headEnd/>
            <a:tailEnd type="triangle" w="med" len="med"/>
          </a:ln>
        </p:spPr>
        <p:txBody>
          <a:bodyPr/>
          <a:lstStyle/>
          <a:p>
            <a:endParaRPr lang="en-US"/>
          </a:p>
        </p:txBody>
      </p:sp>
      <p:sp>
        <p:nvSpPr>
          <p:cNvPr id="75782" name="Line 9"/>
          <p:cNvSpPr>
            <a:spLocks noChangeShapeType="1"/>
          </p:cNvSpPr>
          <p:nvPr/>
        </p:nvSpPr>
        <p:spPr bwMode="auto">
          <a:xfrm rot="5400000" flipH="1" flipV="1">
            <a:off x="4609307" y="3655219"/>
            <a:ext cx="0" cy="6097587"/>
          </a:xfrm>
          <a:prstGeom prst="line">
            <a:avLst/>
          </a:prstGeom>
          <a:noFill/>
          <a:ln w="38100">
            <a:solidFill>
              <a:schemeClr val="bg2"/>
            </a:solidFill>
            <a:round/>
            <a:headEnd/>
            <a:tailEnd type="triangle" w="med" len="med"/>
          </a:ln>
        </p:spPr>
        <p:txBody>
          <a:bodyPr/>
          <a:lstStyle/>
          <a:p>
            <a:endParaRPr lang="en-US"/>
          </a:p>
        </p:txBody>
      </p:sp>
      <p:grpSp>
        <p:nvGrpSpPr>
          <p:cNvPr id="2" name="Group 10"/>
          <p:cNvGrpSpPr>
            <a:grpSpLocks/>
          </p:cNvGrpSpPr>
          <p:nvPr/>
        </p:nvGrpSpPr>
        <p:grpSpPr bwMode="auto">
          <a:xfrm>
            <a:off x="1560513" y="3200400"/>
            <a:ext cx="6088062" cy="3070225"/>
            <a:chOff x="1200" y="1016"/>
            <a:chExt cx="96" cy="1874"/>
          </a:xfrm>
        </p:grpSpPr>
        <p:sp>
          <p:nvSpPr>
            <p:cNvPr id="75793" name="Line 11"/>
            <p:cNvSpPr>
              <a:spLocks noChangeShapeType="1"/>
            </p:cNvSpPr>
            <p:nvPr/>
          </p:nvSpPr>
          <p:spPr bwMode="auto">
            <a:xfrm rot="5400000" flipH="1">
              <a:off x="1248" y="2842"/>
              <a:ext cx="0" cy="96"/>
            </a:xfrm>
            <a:prstGeom prst="line">
              <a:avLst/>
            </a:prstGeom>
            <a:noFill/>
            <a:ln w="28575">
              <a:solidFill>
                <a:schemeClr val="bg2"/>
              </a:solidFill>
              <a:round/>
              <a:headEnd/>
              <a:tailEnd/>
            </a:ln>
          </p:spPr>
          <p:txBody>
            <a:bodyPr/>
            <a:lstStyle/>
            <a:p>
              <a:endParaRPr lang="en-US"/>
            </a:p>
          </p:txBody>
        </p:sp>
        <p:sp>
          <p:nvSpPr>
            <p:cNvPr id="75794" name="Line 12"/>
            <p:cNvSpPr>
              <a:spLocks noChangeShapeType="1"/>
            </p:cNvSpPr>
            <p:nvPr/>
          </p:nvSpPr>
          <p:spPr bwMode="auto">
            <a:xfrm rot="5400000" flipH="1">
              <a:off x="1248" y="2634"/>
              <a:ext cx="0" cy="96"/>
            </a:xfrm>
            <a:prstGeom prst="line">
              <a:avLst/>
            </a:prstGeom>
            <a:noFill/>
            <a:ln w="28575">
              <a:solidFill>
                <a:schemeClr val="bg2"/>
              </a:solidFill>
              <a:round/>
              <a:headEnd/>
              <a:tailEnd/>
            </a:ln>
          </p:spPr>
          <p:txBody>
            <a:bodyPr/>
            <a:lstStyle/>
            <a:p>
              <a:endParaRPr lang="en-US"/>
            </a:p>
          </p:txBody>
        </p:sp>
        <p:sp>
          <p:nvSpPr>
            <p:cNvPr id="75795" name="Line 13"/>
            <p:cNvSpPr>
              <a:spLocks noChangeShapeType="1"/>
            </p:cNvSpPr>
            <p:nvPr/>
          </p:nvSpPr>
          <p:spPr bwMode="auto">
            <a:xfrm rot="5400000" flipH="1">
              <a:off x="1248" y="2425"/>
              <a:ext cx="0" cy="96"/>
            </a:xfrm>
            <a:prstGeom prst="line">
              <a:avLst/>
            </a:prstGeom>
            <a:noFill/>
            <a:ln w="28575">
              <a:solidFill>
                <a:schemeClr val="bg2"/>
              </a:solidFill>
              <a:round/>
              <a:headEnd/>
              <a:tailEnd/>
            </a:ln>
          </p:spPr>
          <p:txBody>
            <a:bodyPr/>
            <a:lstStyle/>
            <a:p>
              <a:endParaRPr lang="en-US"/>
            </a:p>
          </p:txBody>
        </p:sp>
        <p:sp>
          <p:nvSpPr>
            <p:cNvPr id="75796" name="Line 14"/>
            <p:cNvSpPr>
              <a:spLocks noChangeShapeType="1"/>
            </p:cNvSpPr>
            <p:nvPr/>
          </p:nvSpPr>
          <p:spPr bwMode="auto">
            <a:xfrm rot="5400000" flipH="1">
              <a:off x="1248" y="2217"/>
              <a:ext cx="0" cy="96"/>
            </a:xfrm>
            <a:prstGeom prst="line">
              <a:avLst/>
            </a:prstGeom>
            <a:noFill/>
            <a:ln w="28575">
              <a:solidFill>
                <a:schemeClr val="bg2"/>
              </a:solidFill>
              <a:round/>
              <a:headEnd/>
              <a:tailEnd/>
            </a:ln>
          </p:spPr>
          <p:txBody>
            <a:bodyPr/>
            <a:lstStyle/>
            <a:p>
              <a:endParaRPr lang="en-US"/>
            </a:p>
          </p:txBody>
        </p:sp>
        <p:sp>
          <p:nvSpPr>
            <p:cNvPr id="75797" name="Line 15"/>
            <p:cNvSpPr>
              <a:spLocks noChangeShapeType="1"/>
            </p:cNvSpPr>
            <p:nvPr/>
          </p:nvSpPr>
          <p:spPr bwMode="auto">
            <a:xfrm rot="5400000" flipH="1">
              <a:off x="1248" y="2009"/>
              <a:ext cx="0" cy="96"/>
            </a:xfrm>
            <a:prstGeom prst="line">
              <a:avLst/>
            </a:prstGeom>
            <a:noFill/>
            <a:ln w="28575">
              <a:solidFill>
                <a:schemeClr val="bg2"/>
              </a:solidFill>
              <a:round/>
              <a:headEnd/>
              <a:tailEnd/>
            </a:ln>
          </p:spPr>
          <p:txBody>
            <a:bodyPr/>
            <a:lstStyle/>
            <a:p>
              <a:endParaRPr lang="en-US"/>
            </a:p>
          </p:txBody>
        </p:sp>
        <p:sp>
          <p:nvSpPr>
            <p:cNvPr id="75798" name="Line 16"/>
            <p:cNvSpPr>
              <a:spLocks noChangeShapeType="1"/>
            </p:cNvSpPr>
            <p:nvPr/>
          </p:nvSpPr>
          <p:spPr bwMode="auto">
            <a:xfrm rot="5400000" flipH="1">
              <a:off x="1248" y="1801"/>
              <a:ext cx="0" cy="96"/>
            </a:xfrm>
            <a:prstGeom prst="line">
              <a:avLst/>
            </a:prstGeom>
            <a:noFill/>
            <a:ln w="28575">
              <a:solidFill>
                <a:schemeClr val="bg2"/>
              </a:solidFill>
              <a:round/>
              <a:headEnd/>
              <a:tailEnd/>
            </a:ln>
          </p:spPr>
          <p:txBody>
            <a:bodyPr/>
            <a:lstStyle/>
            <a:p>
              <a:endParaRPr lang="en-US"/>
            </a:p>
          </p:txBody>
        </p:sp>
        <p:sp>
          <p:nvSpPr>
            <p:cNvPr id="75799" name="Line 17"/>
            <p:cNvSpPr>
              <a:spLocks noChangeShapeType="1"/>
            </p:cNvSpPr>
            <p:nvPr/>
          </p:nvSpPr>
          <p:spPr bwMode="auto">
            <a:xfrm rot="5400000" flipH="1">
              <a:off x="1248" y="1593"/>
              <a:ext cx="0" cy="96"/>
            </a:xfrm>
            <a:prstGeom prst="line">
              <a:avLst/>
            </a:prstGeom>
            <a:noFill/>
            <a:ln w="28575">
              <a:solidFill>
                <a:schemeClr val="bg2"/>
              </a:solidFill>
              <a:round/>
              <a:headEnd/>
              <a:tailEnd/>
            </a:ln>
          </p:spPr>
          <p:txBody>
            <a:bodyPr/>
            <a:lstStyle/>
            <a:p>
              <a:endParaRPr lang="en-US"/>
            </a:p>
          </p:txBody>
        </p:sp>
        <p:sp>
          <p:nvSpPr>
            <p:cNvPr id="75800" name="Line 18"/>
            <p:cNvSpPr>
              <a:spLocks noChangeShapeType="1"/>
            </p:cNvSpPr>
            <p:nvPr/>
          </p:nvSpPr>
          <p:spPr bwMode="auto">
            <a:xfrm rot="5400000" flipH="1">
              <a:off x="1248" y="1384"/>
              <a:ext cx="0" cy="96"/>
            </a:xfrm>
            <a:prstGeom prst="line">
              <a:avLst/>
            </a:prstGeom>
            <a:noFill/>
            <a:ln w="28575">
              <a:solidFill>
                <a:schemeClr val="bg2"/>
              </a:solidFill>
              <a:round/>
              <a:headEnd/>
              <a:tailEnd/>
            </a:ln>
          </p:spPr>
          <p:txBody>
            <a:bodyPr/>
            <a:lstStyle/>
            <a:p>
              <a:endParaRPr lang="en-US"/>
            </a:p>
          </p:txBody>
        </p:sp>
        <p:sp>
          <p:nvSpPr>
            <p:cNvPr id="75801" name="Line 19"/>
            <p:cNvSpPr>
              <a:spLocks noChangeShapeType="1"/>
            </p:cNvSpPr>
            <p:nvPr/>
          </p:nvSpPr>
          <p:spPr bwMode="auto">
            <a:xfrm rot="5400000" flipH="1">
              <a:off x="1248" y="1176"/>
              <a:ext cx="0" cy="96"/>
            </a:xfrm>
            <a:prstGeom prst="line">
              <a:avLst/>
            </a:prstGeom>
            <a:noFill/>
            <a:ln w="28575">
              <a:solidFill>
                <a:schemeClr val="bg2"/>
              </a:solidFill>
              <a:round/>
              <a:headEnd/>
              <a:tailEnd/>
            </a:ln>
          </p:spPr>
          <p:txBody>
            <a:bodyPr/>
            <a:lstStyle/>
            <a:p>
              <a:endParaRPr lang="en-US"/>
            </a:p>
          </p:txBody>
        </p:sp>
        <p:sp>
          <p:nvSpPr>
            <p:cNvPr id="75802" name="Line 20"/>
            <p:cNvSpPr>
              <a:spLocks noChangeShapeType="1"/>
            </p:cNvSpPr>
            <p:nvPr/>
          </p:nvSpPr>
          <p:spPr bwMode="auto">
            <a:xfrm rot="5400000" flipH="1">
              <a:off x="1248" y="968"/>
              <a:ext cx="0" cy="96"/>
            </a:xfrm>
            <a:prstGeom prst="line">
              <a:avLst/>
            </a:prstGeom>
            <a:noFill/>
            <a:ln w="28575">
              <a:solidFill>
                <a:schemeClr val="bg2"/>
              </a:solidFill>
              <a:round/>
              <a:headEnd/>
              <a:tailEnd/>
            </a:ln>
          </p:spPr>
          <p:txBody>
            <a:bodyPr/>
            <a:lstStyle/>
            <a:p>
              <a:endParaRPr lang="en-US"/>
            </a:p>
          </p:txBody>
        </p:sp>
      </p:grpSp>
      <p:grpSp>
        <p:nvGrpSpPr>
          <p:cNvPr id="3" name="Group 29"/>
          <p:cNvGrpSpPr/>
          <p:nvPr/>
        </p:nvGrpSpPr>
        <p:grpSpPr>
          <a:xfrm>
            <a:off x="5800436" y="3719158"/>
            <a:ext cx="1484397" cy="2983631"/>
            <a:chOff x="5721455" y="3485072"/>
            <a:chExt cx="1388958" cy="2889595"/>
          </a:xfrm>
          <a:solidFill>
            <a:srgbClr val="990000"/>
          </a:solidFill>
        </p:grpSpPr>
        <p:sp>
          <p:nvSpPr>
            <p:cNvPr id="43019" name="Rectangle 30"/>
            <p:cNvSpPr>
              <a:spLocks noChangeArrowheads="1"/>
            </p:cNvSpPr>
            <p:nvPr/>
          </p:nvSpPr>
          <p:spPr bwMode="auto">
            <a:xfrm>
              <a:off x="5721455" y="3485072"/>
              <a:ext cx="1371413" cy="2889595"/>
            </a:xfrm>
            <a:prstGeom prst="rect">
              <a:avLst/>
            </a:prstGeom>
            <a:grpFill/>
            <a:ln w="9525">
              <a:solidFill>
                <a:schemeClr val="bg2"/>
              </a:solidFill>
              <a:miter lim="800000"/>
              <a:headEnd/>
              <a:tailEnd/>
            </a:ln>
          </p:spPr>
          <p:txBody>
            <a:bodyPr wrap="none" anchor="ctr"/>
            <a:lstStyle/>
            <a:p>
              <a:pPr>
                <a:defRPr/>
              </a:pPr>
              <a:endParaRPr lang="en-US"/>
            </a:p>
          </p:txBody>
        </p:sp>
        <p:sp>
          <p:nvSpPr>
            <p:cNvPr id="43020" name="Text Box 31"/>
            <p:cNvSpPr txBox="1">
              <a:spLocks noChangeArrowheads="1"/>
            </p:cNvSpPr>
            <p:nvPr/>
          </p:nvSpPr>
          <p:spPr bwMode="auto">
            <a:xfrm>
              <a:off x="5896762" y="3798360"/>
              <a:ext cx="1142843" cy="461665"/>
            </a:xfrm>
            <a:prstGeom prst="rect">
              <a:avLst/>
            </a:prstGeom>
            <a:grpFill/>
            <a:ln w="9525">
              <a:noFill/>
              <a:miter lim="800000"/>
              <a:headEnd/>
              <a:tailEnd/>
            </a:ln>
          </p:spPr>
          <p:txBody>
            <a:bodyPr>
              <a:spAutoFit/>
            </a:bodyPr>
            <a:lstStyle/>
            <a:p>
              <a:pPr algn="ctr">
                <a:spcBef>
                  <a:spcPct val="50000"/>
                </a:spcBef>
                <a:defRPr/>
              </a:pPr>
              <a:r>
                <a:rPr lang="en-US" sz="2400" dirty="0">
                  <a:solidFill>
                    <a:schemeClr val="tx2"/>
                  </a:solidFill>
                  <a:effectLst>
                    <a:outerShdw blurRad="38100" dist="38100" dir="2700000" algn="tl">
                      <a:srgbClr val="000000">
                        <a:alpha val="43137"/>
                      </a:srgbClr>
                    </a:outerShdw>
                  </a:effectLst>
                  <a:latin typeface="Arial Rounded MT Bold" pitchFamily="34" charset="0"/>
                </a:rPr>
                <a:t>85%</a:t>
              </a:r>
            </a:p>
          </p:txBody>
        </p:sp>
        <p:sp>
          <p:nvSpPr>
            <p:cNvPr id="13" name="Text Box 35"/>
            <p:cNvSpPr txBox="1">
              <a:spLocks noChangeArrowheads="1"/>
            </p:cNvSpPr>
            <p:nvPr/>
          </p:nvSpPr>
          <p:spPr bwMode="auto">
            <a:xfrm>
              <a:off x="5738813" y="4622800"/>
              <a:ext cx="1371600" cy="461665"/>
            </a:xfrm>
            <a:prstGeom prst="rect">
              <a:avLst/>
            </a:prstGeom>
            <a:grpFill/>
            <a:ln w="9525">
              <a:noFill/>
              <a:miter lim="800000"/>
              <a:headEnd/>
              <a:tailEnd/>
            </a:ln>
          </p:spPr>
          <p:txBody>
            <a:bodyPr>
              <a:spAutoFit/>
            </a:bodyPr>
            <a:lstStyle/>
            <a:p>
              <a:pPr algn="ctr">
                <a:spcBef>
                  <a:spcPts val="0"/>
                </a:spcBef>
                <a:defRPr/>
              </a:pPr>
              <a:r>
                <a:rPr lang="en-CA" sz="2400" b="1" dirty="0">
                  <a:solidFill>
                    <a:srgbClr val="F6DB3C"/>
                  </a:solidFill>
                  <a:effectLst>
                    <a:outerShdw blurRad="38100" dist="38100" dir="2700000" algn="tl">
                      <a:srgbClr val="000000">
                        <a:alpha val="43137"/>
                      </a:srgbClr>
                    </a:outerShdw>
                  </a:effectLst>
                </a:rPr>
                <a:t>Mastery</a:t>
              </a:r>
            </a:p>
          </p:txBody>
        </p:sp>
      </p:grpSp>
      <p:grpSp>
        <p:nvGrpSpPr>
          <p:cNvPr id="4" name="Group 27"/>
          <p:cNvGrpSpPr>
            <a:grpSpLocks/>
          </p:cNvGrpSpPr>
          <p:nvPr/>
        </p:nvGrpSpPr>
        <p:grpSpPr bwMode="auto">
          <a:xfrm>
            <a:off x="2006600" y="4684713"/>
            <a:ext cx="1476375" cy="2008187"/>
            <a:chOff x="2171700" y="4421188"/>
            <a:chExt cx="1381125" cy="1944687"/>
          </a:xfrm>
        </p:grpSpPr>
        <p:sp>
          <p:nvSpPr>
            <p:cNvPr id="9" name="Rectangle 27"/>
            <p:cNvSpPr>
              <a:spLocks noChangeArrowheads="1"/>
            </p:cNvSpPr>
            <p:nvPr/>
          </p:nvSpPr>
          <p:spPr bwMode="auto">
            <a:xfrm>
              <a:off x="2171700" y="4421188"/>
              <a:ext cx="1372215" cy="1944687"/>
            </a:xfrm>
            <a:prstGeom prst="rect">
              <a:avLst/>
            </a:prstGeom>
            <a:solidFill>
              <a:schemeClr val="bg1">
                <a:lumMod val="60000"/>
                <a:lumOff val="40000"/>
              </a:schemeClr>
            </a:solidFill>
            <a:ln w="9525">
              <a:solidFill>
                <a:schemeClr val="bg2"/>
              </a:solidFill>
              <a:miter lim="800000"/>
              <a:headEnd/>
              <a:tailEnd/>
            </a:ln>
          </p:spPr>
          <p:txBody>
            <a:bodyPr wrap="none" anchor="ctr"/>
            <a:lstStyle/>
            <a:p>
              <a:pPr>
                <a:defRPr/>
              </a:pPr>
              <a:endParaRPr lang="en-US"/>
            </a:p>
          </p:txBody>
        </p:sp>
        <p:sp>
          <p:nvSpPr>
            <p:cNvPr id="43018" name="Text Box 28"/>
            <p:cNvSpPr txBox="1">
              <a:spLocks noChangeArrowheads="1"/>
            </p:cNvSpPr>
            <p:nvPr/>
          </p:nvSpPr>
          <p:spPr bwMode="auto">
            <a:xfrm>
              <a:off x="2372186" y="4641022"/>
              <a:ext cx="1003915" cy="461191"/>
            </a:xfrm>
            <a:prstGeom prst="rect">
              <a:avLst/>
            </a:prstGeom>
            <a:noFill/>
            <a:ln w="9525">
              <a:noFill/>
              <a:miter lim="800000"/>
              <a:headEnd/>
              <a:tailEnd/>
            </a:ln>
          </p:spPr>
          <p:txBody>
            <a:bodyPr>
              <a:spAutoFit/>
            </a:bodyPr>
            <a:lstStyle/>
            <a:p>
              <a:pPr algn="ctr">
                <a:spcBef>
                  <a:spcPct val="50000"/>
                </a:spcBef>
                <a:defRPr/>
              </a:pPr>
              <a:r>
                <a:rPr lang="en-US" sz="2400" dirty="0">
                  <a:solidFill>
                    <a:schemeClr val="tx2"/>
                  </a:solidFill>
                  <a:effectLst>
                    <a:outerShdw blurRad="38100" dist="38100" dir="2700000" algn="tl">
                      <a:srgbClr val="000000">
                        <a:alpha val="43137"/>
                      </a:srgbClr>
                    </a:outerShdw>
                  </a:effectLst>
                  <a:latin typeface="Arial Rounded MT Bold" pitchFamily="34" charset="0"/>
                </a:rPr>
                <a:t>57%</a:t>
              </a:r>
            </a:p>
          </p:txBody>
        </p:sp>
        <p:sp>
          <p:nvSpPr>
            <p:cNvPr id="14" name="TextBox 13"/>
            <p:cNvSpPr txBox="1"/>
            <p:nvPr/>
          </p:nvSpPr>
          <p:spPr bwMode="auto">
            <a:xfrm>
              <a:off x="2171700" y="5105287"/>
              <a:ext cx="1381125" cy="804010"/>
            </a:xfrm>
            <a:prstGeom prst="rect">
              <a:avLst/>
            </a:prstGeom>
            <a:noFill/>
          </p:spPr>
          <p:txBody>
            <a:bodyPr>
              <a:spAutoFit/>
            </a:bodyPr>
            <a:lstStyle/>
            <a:p>
              <a:pPr algn="ctr">
                <a:defRPr/>
              </a:pPr>
              <a:r>
                <a:rPr lang="en-US" sz="2400" b="1" dirty="0">
                  <a:solidFill>
                    <a:srgbClr val="FFFF99"/>
                  </a:solidFill>
                  <a:effectLst>
                    <a:outerShdw blurRad="38100" dist="38100" dir="2700000" algn="tl">
                      <a:srgbClr val="000000"/>
                    </a:outerShdw>
                  </a:effectLst>
                </a:rPr>
                <a:t>Starting</a:t>
              </a:r>
            </a:p>
            <a:p>
              <a:pPr algn="ctr">
                <a:defRPr/>
              </a:pPr>
              <a:r>
                <a:rPr lang="en-US" sz="2400" b="1" dirty="0">
                  <a:solidFill>
                    <a:srgbClr val="FFFF99"/>
                  </a:solidFill>
                  <a:effectLst>
                    <a:outerShdw blurRad="38100" dist="38100" dir="2700000" algn="tl">
                      <a:srgbClr val="000000"/>
                    </a:outerShdw>
                  </a:effectLst>
                </a:rPr>
                <a:t>U of T</a:t>
              </a:r>
            </a:p>
          </p:txBody>
        </p:sp>
      </p:grpSp>
      <p:grpSp>
        <p:nvGrpSpPr>
          <p:cNvPr id="5" name="Group 28"/>
          <p:cNvGrpSpPr>
            <a:grpSpLocks/>
          </p:cNvGrpSpPr>
          <p:nvPr/>
        </p:nvGrpSpPr>
        <p:grpSpPr bwMode="auto">
          <a:xfrm>
            <a:off x="3903663" y="4227513"/>
            <a:ext cx="1466850" cy="2466975"/>
            <a:chOff x="3946525" y="3995738"/>
            <a:chExt cx="1373188" cy="2371725"/>
          </a:xfrm>
        </p:grpSpPr>
        <p:sp>
          <p:nvSpPr>
            <p:cNvPr id="25" name="Rectangle 30"/>
            <p:cNvSpPr>
              <a:spLocks noChangeArrowheads="1"/>
            </p:cNvSpPr>
            <p:nvPr/>
          </p:nvSpPr>
          <p:spPr bwMode="auto">
            <a:xfrm>
              <a:off x="3948011" y="3995738"/>
              <a:ext cx="1371702" cy="2371725"/>
            </a:xfrm>
            <a:prstGeom prst="rect">
              <a:avLst/>
            </a:prstGeom>
            <a:solidFill>
              <a:schemeClr val="bg2">
                <a:lumMod val="50000"/>
                <a:lumOff val="50000"/>
              </a:schemeClr>
            </a:solidFill>
            <a:ln w="9525">
              <a:solidFill>
                <a:schemeClr val="bg2"/>
              </a:solidFill>
              <a:miter lim="800000"/>
              <a:headEnd/>
              <a:tailEnd/>
            </a:ln>
          </p:spPr>
          <p:txBody>
            <a:bodyPr wrap="none" anchor="ctr"/>
            <a:lstStyle/>
            <a:p>
              <a:pPr>
                <a:defRPr/>
              </a:pPr>
              <a:endParaRPr lang="en-US"/>
            </a:p>
          </p:txBody>
        </p:sp>
        <p:sp>
          <p:nvSpPr>
            <p:cNvPr id="43024" name="Text Box 31"/>
            <p:cNvSpPr txBox="1">
              <a:spLocks noChangeArrowheads="1"/>
            </p:cNvSpPr>
            <p:nvPr/>
          </p:nvSpPr>
          <p:spPr bwMode="auto">
            <a:xfrm>
              <a:off x="4123375" y="4084258"/>
              <a:ext cx="1142838" cy="460914"/>
            </a:xfrm>
            <a:prstGeom prst="rect">
              <a:avLst/>
            </a:prstGeom>
            <a:noFill/>
            <a:ln w="9525">
              <a:noFill/>
              <a:miter lim="800000"/>
              <a:headEnd/>
              <a:tailEnd/>
            </a:ln>
          </p:spPr>
          <p:txBody>
            <a:bodyPr>
              <a:spAutoFit/>
            </a:bodyPr>
            <a:lstStyle/>
            <a:p>
              <a:pPr algn="ctr">
                <a:spcBef>
                  <a:spcPct val="50000"/>
                </a:spcBef>
                <a:defRPr/>
              </a:pPr>
              <a:r>
                <a:rPr lang="en-US" sz="2400" dirty="0">
                  <a:solidFill>
                    <a:schemeClr val="tx2"/>
                  </a:solidFill>
                  <a:effectLst>
                    <a:outerShdw blurRad="38100" dist="38100" dir="2700000" algn="tl">
                      <a:srgbClr val="000000">
                        <a:alpha val="43137"/>
                      </a:srgbClr>
                    </a:outerShdw>
                  </a:effectLst>
                  <a:latin typeface="Arial Rounded MT Bold" pitchFamily="34" charset="0"/>
                </a:rPr>
                <a:t>70 %</a:t>
              </a:r>
            </a:p>
          </p:txBody>
        </p:sp>
        <p:sp>
          <p:nvSpPr>
            <p:cNvPr id="27" name="Text Box 35"/>
            <p:cNvSpPr txBox="1">
              <a:spLocks noChangeArrowheads="1"/>
            </p:cNvSpPr>
            <p:nvPr/>
          </p:nvSpPr>
          <p:spPr bwMode="auto">
            <a:xfrm>
              <a:off x="3946525" y="4917567"/>
              <a:ext cx="1371701" cy="828730"/>
            </a:xfrm>
            <a:prstGeom prst="rect">
              <a:avLst/>
            </a:prstGeom>
            <a:noFill/>
            <a:ln w="9525">
              <a:noFill/>
              <a:miter lim="800000"/>
              <a:headEnd/>
              <a:tailEnd/>
            </a:ln>
          </p:spPr>
          <p:txBody>
            <a:bodyPr>
              <a:spAutoFit/>
            </a:bodyPr>
            <a:lstStyle/>
            <a:p>
              <a:pPr algn="ctr">
                <a:defRPr/>
              </a:pPr>
              <a:r>
                <a:rPr lang="en-CA" sz="2400" b="1" dirty="0" err="1">
                  <a:solidFill>
                    <a:srgbClr val="FFFF99"/>
                  </a:solidFill>
                  <a:effectLst>
                    <a:outerShdw blurRad="38100" dist="38100" dir="2700000" algn="tl">
                      <a:srgbClr val="000000"/>
                    </a:outerShdw>
                  </a:effectLst>
                </a:rPr>
                <a:t>StartingHarvard</a:t>
              </a:r>
              <a:endParaRPr lang="en-CA" sz="2400" b="1" dirty="0">
                <a:solidFill>
                  <a:srgbClr val="FFFF99"/>
                </a:solidFill>
                <a:effectLst>
                  <a:outerShdw blurRad="38100" dist="38100" dir="2700000" algn="tl">
                    <a:srgbClr val="000000"/>
                  </a:outerShdw>
                </a:effectLst>
              </a:endParaRPr>
            </a:p>
          </p:txBody>
        </p: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fade">
                                      <p:cBhvr>
                                        <p:cTn id="7" dur="500"/>
                                        <p:tgtEl>
                                          <p:spTgt spid="6553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5539">
                                            <p:txEl>
                                              <p:pRg st="1" end="1"/>
                                            </p:txEl>
                                          </p:spTgt>
                                        </p:tgtEl>
                                        <p:attrNameLst>
                                          <p:attrName>style.visibility</p:attrName>
                                        </p:attrNameLst>
                                      </p:cBhvr>
                                      <p:to>
                                        <p:strVal val="visible"/>
                                      </p:to>
                                    </p:set>
                                    <p:animEffect transition="in" filter="fade">
                                      <p:cBhvr>
                                        <p:cTn id="10" dur="500"/>
                                        <p:tgtEl>
                                          <p:spTgt spid="6553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5539">
                                            <p:txEl>
                                              <p:pRg st="2" end="2"/>
                                            </p:txEl>
                                          </p:spTgt>
                                        </p:tgtEl>
                                        <p:attrNameLst>
                                          <p:attrName>style.visibility</p:attrName>
                                        </p:attrNameLst>
                                      </p:cBhvr>
                                      <p:to>
                                        <p:strVal val="visible"/>
                                      </p:to>
                                    </p:set>
                                    <p:animEffect transition="in" filter="fade">
                                      <p:cBhvr>
                                        <p:cTn id="18" dur="500"/>
                                        <p:tgtEl>
                                          <p:spTgt spid="65539">
                                            <p:txEl>
                                              <p:pRg st="2" end="2"/>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5539">
                                            <p:txEl>
                                              <p:pRg st="3" end="3"/>
                                            </p:txEl>
                                          </p:spTgt>
                                        </p:tgtEl>
                                        <p:attrNameLst>
                                          <p:attrName>style.visibility</p:attrName>
                                        </p:attrNameLst>
                                      </p:cBhvr>
                                      <p:to>
                                        <p:strVal val="visible"/>
                                      </p:to>
                                    </p:set>
                                    <p:animEffect transition="in" filter="fade">
                                      <p:cBhvr>
                                        <p:cTn id="26" dur="500"/>
                                        <p:tgtEl>
                                          <p:spTgt spid="65539">
                                            <p:txEl>
                                              <p:pRg st="3" end="3"/>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
            <a:ext cx="8229600" cy="1143000"/>
          </a:xfrm>
        </p:spPr>
        <p:txBody>
          <a:bodyPr/>
          <a:lstStyle/>
          <a:p>
            <a:pPr>
              <a:defRPr/>
            </a:pPr>
            <a:r>
              <a:rPr lang="en-US" dirty="0" smtClean="0"/>
              <a:t>FCI: Pretest (Starting Gr. 12)</a:t>
            </a:r>
            <a:endParaRPr lang="en-US" dirty="0"/>
          </a:p>
        </p:txBody>
      </p:sp>
      <p:pic>
        <p:nvPicPr>
          <p:cNvPr id="76803" name="Picture 2"/>
          <p:cNvPicPr>
            <a:picLocks noChangeAspect="1" noChangeArrowheads="1"/>
          </p:cNvPicPr>
          <p:nvPr/>
        </p:nvPicPr>
        <p:blipFill>
          <a:blip r:embed="rId2" cstate="print"/>
          <a:srcRect l="10033" t="19846" r="11852" b="15138"/>
          <a:stretch>
            <a:fillRect/>
          </a:stretch>
        </p:blipFill>
        <p:spPr bwMode="auto">
          <a:xfrm>
            <a:off x="0" y="1033463"/>
            <a:ext cx="9144000" cy="5849937"/>
          </a:xfrm>
          <a:prstGeom prst="rect">
            <a:avLst/>
          </a:prstGeom>
          <a:noFill/>
          <a:ln w="9525">
            <a:noFill/>
            <a:miter lim="800000"/>
            <a:headEnd/>
            <a:tailEnd/>
          </a:ln>
        </p:spPr>
      </p:pic>
      <p:sp>
        <p:nvSpPr>
          <p:cNvPr id="5" name="Rectangle 4"/>
          <p:cNvSpPr>
            <a:spLocks noChangeArrowheads="1"/>
          </p:cNvSpPr>
          <p:nvPr/>
        </p:nvSpPr>
        <p:spPr bwMode="auto">
          <a:xfrm>
            <a:off x="712788" y="1584325"/>
            <a:ext cx="2625725" cy="754063"/>
          </a:xfrm>
          <a:prstGeom prst="rect">
            <a:avLst/>
          </a:prstGeom>
          <a:solidFill>
            <a:srgbClr val="FFFFFF">
              <a:alpha val="58823"/>
            </a:srgbClr>
          </a:solidFill>
          <a:ln w="9525" algn="ctr">
            <a:noFill/>
            <a:round/>
            <a:headEnd/>
            <a:tailEnd/>
          </a:ln>
        </p:spPr>
        <p:txBody>
          <a:bodyPr/>
          <a:lstStyle/>
          <a:p>
            <a:endParaRPr lang="en-US"/>
          </a:p>
        </p:txBody>
      </p:sp>
      <p:sp>
        <p:nvSpPr>
          <p:cNvPr id="18436" name="TextBox 3"/>
          <p:cNvSpPr txBox="1">
            <a:spLocks noChangeArrowheads="1"/>
          </p:cNvSpPr>
          <p:nvPr/>
        </p:nvSpPr>
        <p:spPr bwMode="auto">
          <a:xfrm>
            <a:off x="638175" y="1573213"/>
            <a:ext cx="3960813" cy="830262"/>
          </a:xfrm>
          <a:prstGeom prst="rect">
            <a:avLst/>
          </a:prstGeom>
          <a:noFill/>
          <a:ln w="9525">
            <a:noFill/>
            <a:miter lim="800000"/>
            <a:headEnd/>
            <a:tailEnd/>
          </a:ln>
        </p:spPr>
        <p:txBody>
          <a:bodyPr>
            <a:spAutoFit/>
          </a:bodyPr>
          <a:lstStyle/>
          <a:p>
            <a:r>
              <a:rPr lang="en-US" sz="2400" b="1">
                <a:solidFill>
                  <a:srgbClr val="000000"/>
                </a:solidFill>
              </a:rPr>
              <a:t>YM Mean = 53.7% </a:t>
            </a:r>
            <a:r>
              <a:rPr lang="en-US" sz="2400" b="1">
                <a:solidFill>
                  <a:srgbClr val="000000"/>
                </a:solidFill>
                <a:sym typeface="Symbol" pitchFamily="18" charset="2"/>
              </a:rPr>
              <a:t> 1.5%</a:t>
            </a:r>
          </a:p>
          <a:p>
            <a:r>
              <a:rPr lang="en-US" sz="2400" b="1">
                <a:solidFill>
                  <a:srgbClr val="000000"/>
                </a:solidFill>
                <a:sym typeface="Symbol" pitchFamily="18" charset="2"/>
              </a:rPr>
              <a:t>YM Median = 50%</a:t>
            </a:r>
            <a:endParaRPr lang="en-US" sz="2400" b="1">
              <a:solidFill>
                <a:srgbClr val="000000"/>
              </a:solidFill>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500"/>
                                        <p:tgtEl>
                                          <p:spTgt spid="184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43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p:cNvPicPr>
            <a:picLocks noChangeAspect="1" noChangeArrowheads="1"/>
          </p:cNvPicPr>
          <p:nvPr/>
        </p:nvPicPr>
        <p:blipFill>
          <a:blip r:embed="rId2" cstate="print"/>
          <a:srcRect l="10422" t="19968" r="11752" b="15016"/>
          <a:stretch>
            <a:fillRect/>
          </a:stretch>
        </p:blipFill>
        <p:spPr bwMode="auto">
          <a:xfrm>
            <a:off x="0" y="1057275"/>
            <a:ext cx="9144000" cy="5800725"/>
          </a:xfrm>
          <a:prstGeom prst="rect">
            <a:avLst/>
          </a:prstGeom>
          <a:noFill/>
          <a:ln w="9525">
            <a:noFill/>
            <a:miter lim="800000"/>
            <a:headEnd/>
            <a:tailEnd/>
          </a:ln>
        </p:spPr>
      </p:pic>
      <p:sp>
        <p:nvSpPr>
          <p:cNvPr id="2" name="Title 1"/>
          <p:cNvSpPr>
            <a:spLocks noGrp="1"/>
          </p:cNvSpPr>
          <p:nvPr>
            <p:ph type="title"/>
          </p:nvPr>
        </p:nvSpPr>
        <p:spPr>
          <a:xfrm>
            <a:off x="457200" y="1588"/>
            <a:ext cx="8229600" cy="1143000"/>
          </a:xfrm>
        </p:spPr>
        <p:txBody>
          <a:bodyPr/>
          <a:lstStyle/>
          <a:p>
            <a:pPr>
              <a:defRPr/>
            </a:pPr>
            <a:r>
              <a:rPr lang="en-US" sz="4000" dirty="0" smtClean="0"/>
              <a:t>FCI: Posttest (Finishing Gr. 12)</a:t>
            </a:r>
            <a:endParaRPr lang="en-US" sz="4000" dirty="0"/>
          </a:p>
        </p:txBody>
      </p:sp>
      <p:sp>
        <p:nvSpPr>
          <p:cNvPr id="19460" name="TextBox 3"/>
          <p:cNvSpPr txBox="1">
            <a:spLocks noChangeArrowheads="1"/>
          </p:cNvSpPr>
          <p:nvPr/>
        </p:nvSpPr>
        <p:spPr bwMode="auto">
          <a:xfrm>
            <a:off x="676275" y="1627188"/>
            <a:ext cx="5524500" cy="830262"/>
          </a:xfrm>
          <a:prstGeom prst="rect">
            <a:avLst/>
          </a:prstGeom>
          <a:solidFill>
            <a:srgbClr val="FFFFFF">
              <a:alpha val="50195"/>
            </a:srgbClr>
          </a:solidFill>
          <a:ln w="9525">
            <a:noFill/>
            <a:miter lim="800000"/>
            <a:headEnd/>
            <a:tailEnd/>
          </a:ln>
        </p:spPr>
        <p:txBody>
          <a:bodyPr>
            <a:spAutoFit/>
          </a:bodyPr>
          <a:lstStyle/>
          <a:p>
            <a:r>
              <a:rPr lang="en-US" sz="2400" b="1">
                <a:solidFill>
                  <a:srgbClr val="000000"/>
                </a:solidFill>
              </a:rPr>
              <a:t>YM Mean = 82.8% </a:t>
            </a:r>
            <a:r>
              <a:rPr lang="en-US" sz="2400" b="1">
                <a:solidFill>
                  <a:srgbClr val="000000"/>
                </a:solidFill>
                <a:sym typeface="Symbol" pitchFamily="18" charset="2"/>
              </a:rPr>
              <a:t> 1.2%</a:t>
            </a:r>
          </a:p>
          <a:p>
            <a:r>
              <a:rPr lang="en-US" sz="2400" b="1">
                <a:solidFill>
                  <a:srgbClr val="000000"/>
                </a:solidFill>
                <a:sym typeface="Symbol" pitchFamily="18" charset="2"/>
              </a:rPr>
              <a:t>YM Median = 86.7%</a:t>
            </a:r>
            <a:endParaRPr lang="en-US" sz="2400" b="1">
              <a:solidFill>
                <a:srgbClr val="FF0000"/>
              </a:solidFill>
            </a:endParaRPr>
          </a:p>
        </p:txBody>
      </p:sp>
      <p:grpSp>
        <p:nvGrpSpPr>
          <p:cNvPr id="3" name="Group 7"/>
          <p:cNvGrpSpPr>
            <a:grpSpLocks/>
          </p:cNvGrpSpPr>
          <p:nvPr/>
        </p:nvGrpSpPr>
        <p:grpSpPr bwMode="auto">
          <a:xfrm>
            <a:off x="3683000" y="2976563"/>
            <a:ext cx="3252788" cy="3328987"/>
            <a:chOff x="3683000" y="3760787"/>
            <a:chExt cx="3252788" cy="2544763"/>
          </a:xfrm>
        </p:grpSpPr>
        <p:cxnSp>
          <p:nvCxnSpPr>
            <p:cNvPr id="29701" name="Straight Connector 8"/>
            <p:cNvCxnSpPr>
              <a:cxnSpLocks noChangeShapeType="1"/>
            </p:cNvCxnSpPr>
            <p:nvPr/>
          </p:nvCxnSpPr>
          <p:spPr bwMode="auto">
            <a:xfrm>
              <a:off x="5064125" y="4679426"/>
              <a:ext cx="0" cy="1626124"/>
            </a:xfrm>
            <a:prstGeom prst="line">
              <a:avLst/>
            </a:prstGeom>
            <a:noFill/>
            <a:ln w="57150" algn="ctr">
              <a:solidFill>
                <a:schemeClr val="tx2">
                  <a:lumMod val="50000"/>
                </a:schemeClr>
              </a:solidFill>
              <a:round/>
              <a:headEnd/>
              <a:tailEnd/>
            </a:ln>
          </p:spPr>
        </p:cxnSp>
        <p:sp>
          <p:nvSpPr>
            <p:cNvPr id="29702" name="TextBox 10"/>
            <p:cNvSpPr txBox="1">
              <a:spLocks noChangeArrowheads="1"/>
            </p:cNvSpPr>
            <p:nvPr/>
          </p:nvSpPr>
          <p:spPr bwMode="auto">
            <a:xfrm>
              <a:off x="3683000" y="3760787"/>
              <a:ext cx="3252788" cy="917425"/>
            </a:xfrm>
            <a:prstGeom prst="rect">
              <a:avLst/>
            </a:prstGeom>
            <a:solidFill>
              <a:srgbClr val="FFFFFF">
                <a:alpha val="50195"/>
              </a:srgbClr>
            </a:solidFill>
            <a:ln w="9525">
              <a:noFill/>
              <a:miter lim="800000"/>
              <a:headEnd/>
              <a:tailEnd/>
            </a:ln>
          </p:spPr>
          <p:txBody>
            <a:bodyPr>
              <a:spAutoFit/>
            </a:bodyPr>
            <a:lstStyle/>
            <a:p>
              <a:pPr>
                <a:defRPr/>
              </a:pPr>
              <a:r>
                <a:rPr lang="en-US" sz="2400" b="1" dirty="0">
                  <a:solidFill>
                    <a:schemeClr val="tx2">
                      <a:lumMod val="50000"/>
                    </a:schemeClr>
                  </a:solidFill>
                  <a:sym typeface="Symbol" pitchFamily="18" charset="2"/>
                </a:rPr>
                <a:t>Median student with gr. 12 physics starting U of T = 53%</a:t>
              </a:r>
              <a:endParaRPr lang="en-US" sz="2400" b="1" dirty="0">
                <a:solidFill>
                  <a:schemeClr val="tx2">
                    <a:lumMod val="50000"/>
                  </a:schemeClr>
                </a:solidFill>
              </a:endParaRPr>
            </a:p>
          </p:txBody>
        </p:sp>
      </p:grpSp>
      <p:sp>
        <p:nvSpPr>
          <p:cNvPr id="29703" name="TextBox 11"/>
          <p:cNvSpPr txBox="1">
            <a:spLocks noChangeArrowheads="1"/>
          </p:cNvSpPr>
          <p:nvPr/>
        </p:nvSpPr>
        <p:spPr bwMode="auto">
          <a:xfrm>
            <a:off x="2724150" y="4576763"/>
            <a:ext cx="2185988" cy="461962"/>
          </a:xfrm>
          <a:prstGeom prst="rect">
            <a:avLst/>
          </a:prstGeom>
          <a:solidFill>
            <a:srgbClr val="FFFFFF">
              <a:alpha val="50195"/>
            </a:srgbClr>
          </a:solidFill>
          <a:ln w="9525">
            <a:noFill/>
            <a:miter lim="800000"/>
            <a:headEnd/>
            <a:tailEnd/>
          </a:ln>
        </p:spPr>
        <p:txBody>
          <a:bodyPr>
            <a:spAutoFit/>
          </a:bodyPr>
          <a:lstStyle/>
          <a:p>
            <a:r>
              <a:rPr lang="en-US" sz="2400" b="1">
                <a:solidFill>
                  <a:srgbClr val="000000"/>
                </a:solidFill>
                <a:sym typeface="Symbol" pitchFamily="18" charset="2"/>
              </a:rPr>
              <a:t>8 YM students</a:t>
            </a:r>
            <a:endParaRPr lang="en-US" sz="2400" b="1">
              <a:solidFill>
                <a:srgbClr val="000000"/>
              </a:solidFill>
            </a:endParaRPr>
          </a:p>
        </p:txBody>
      </p:sp>
      <p:sp>
        <p:nvSpPr>
          <p:cNvPr id="9" name="TextBox 8"/>
          <p:cNvSpPr txBox="1">
            <a:spLocks noChangeArrowheads="1"/>
          </p:cNvSpPr>
          <p:nvPr/>
        </p:nvSpPr>
        <p:spPr bwMode="auto">
          <a:xfrm>
            <a:off x="3530600" y="1978025"/>
            <a:ext cx="2460625" cy="461963"/>
          </a:xfrm>
          <a:prstGeom prst="rect">
            <a:avLst/>
          </a:prstGeom>
          <a:noFill/>
          <a:ln w="9525">
            <a:noFill/>
            <a:miter lim="800000"/>
            <a:headEnd/>
            <a:tailEnd/>
          </a:ln>
        </p:spPr>
        <p:txBody>
          <a:bodyPr>
            <a:spAutoFit/>
          </a:bodyPr>
          <a:lstStyle/>
          <a:p>
            <a:r>
              <a:rPr lang="en-US" sz="2400" b="1">
                <a:solidFill>
                  <a:srgbClr val="FF0000"/>
                </a:solidFill>
                <a:sym typeface="Symbol" pitchFamily="18" charset="2"/>
              </a:rPr>
              <a:t> Mastery (85%)</a:t>
            </a:r>
            <a:endParaRPr lang="en-US" sz="2400"/>
          </a:p>
        </p:txBody>
      </p:sp>
      <p:sp>
        <p:nvSpPr>
          <p:cNvPr id="10" name="TextBox 11"/>
          <p:cNvSpPr txBox="1">
            <a:spLocks noChangeArrowheads="1"/>
          </p:cNvSpPr>
          <p:nvPr/>
        </p:nvSpPr>
        <p:spPr bwMode="auto">
          <a:xfrm>
            <a:off x="2403475" y="4918075"/>
            <a:ext cx="2609850" cy="461963"/>
          </a:xfrm>
          <a:prstGeom prst="rect">
            <a:avLst/>
          </a:prstGeom>
          <a:solidFill>
            <a:srgbClr val="FFFFFF">
              <a:alpha val="50195"/>
            </a:srgbClr>
          </a:solidFill>
          <a:ln w="9525">
            <a:noFill/>
            <a:miter lim="800000"/>
            <a:headEnd/>
            <a:tailEnd/>
          </a:ln>
        </p:spPr>
        <p:txBody>
          <a:bodyPr>
            <a:spAutoFit/>
          </a:bodyPr>
          <a:lstStyle/>
          <a:p>
            <a:r>
              <a:rPr lang="en-US" sz="2400" b="1">
                <a:solidFill>
                  <a:srgbClr val="000000"/>
                </a:solidFill>
                <a:sym typeface="Symbol" pitchFamily="18" charset="2"/>
              </a:rPr>
              <a:t>Low attrition: 14</a:t>
            </a:r>
            <a:endParaRPr lang="en-US" sz="2400" b="1">
              <a:solidFill>
                <a:srgbClr val="000000"/>
              </a:solidFill>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703"/>
                                        </p:tgtEl>
                                        <p:attrNameLst>
                                          <p:attrName>style.visibility</p:attrName>
                                        </p:attrNameLst>
                                      </p:cBhvr>
                                      <p:to>
                                        <p:strVal val="visible"/>
                                      </p:to>
                                    </p:set>
                                    <p:animEffect transition="in" filter="fade">
                                      <p:cBhvr>
                                        <p:cTn id="22" dur="500"/>
                                        <p:tgtEl>
                                          <p:spTgt spid="297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29703" grpId="0" animBg="1"/>
      <p:bldP spid="9" grpId="0"/>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rrowheads="1"/>
          </p:cNvSpPr>
          <p:nvPr>
            <p:ph type="title"/>
          </p:nvPr>
        </p:nvSpPr>
        <p:spPr>
          <a:xfrm>
            <a:off x="457200" y="1588"/>
            <a:ext cx="8229600" cy="1143000"/>
          </a:xfrm>
        </p:spPr>
        <p:txBody>
          <a:bodyPr/>
          <a:lstStyle/>
          <a:p>
            <a:pPr>
              <a:defRPr/>
            </a:pPr>
            <a:r>
              <a:rPr lang="en-US" dirty="0" smtClean="0"/>
              <a:t>Force Concept Inventory (FCI)</a:t>
            </a:r>
            <a:endParaRPr lang="en-CA" dirty="0" smtClean="0"/>
          </a:p>
        </p:txBody>
      </p:sp>
      <p:sp>
        <p:nvSpPr>
          <p:cNvPr id="65539" name="Content Placeholder 2"/>
          <p:cNvSpPr>
            <a:spLocks noGrp="1"/>
          </p:cNvSpPr>
          <p:nvPr>
            <p:ph idx="4294967295"/>
          </p:nvPr>
        </p:nvSpPr>
        <p:spPr>
          <a:xfrm>
            <a:off x="0" y="1004888"/>
            <a:ext cx="9144000" cy="625475"/>
          </a:xfrm>
        </p:spPr>
        <p:txBody>
          <a:bodyPr/>
          <a:lstStyle/>
          <a:p>
            <a:pPr algn="ctr" eaLnBrk="1" hangingPunct="1">
              <a:buFont typeface="Wingdings" pitchFamily="2" charset="2"/>
              <a:buNone/>
              <a:defRPr/>
            </a:pPr>
            <a:r>
              <a:rPr lang="en-US" sz="2400" b="1" dirty="0" smtClean="0"/>
              <a:t>Normalized learning gains measures pedagogical success</a:t>
            </a:r>
          </a:p>
        </p:txBody>
      </p:sp>
      <p:pic>
        <p:nvPicPr>
          <p:cNvPr id="78852" name="Picture 5"/>
          <p:cNvPicPr>
            <a:picLocks noChangeAspect="1" noChangeArrowheads="1"/>
          </p:cNvPicPr>
          <p:nvPr/>
        </p:nvPicPr>
        <p:blipFill>
          <a:blip r:embed="rId2" cstate="print"/>
          <a:srcRect t="7985" r="1836" b="574"/>
          <a:stretch>
            <a:fillRect/>
          </a:stretch>
        </p:blipFill>
        <p:spPr bwMode="auto">
          <a:xfrm>
            <a:off x="0" y="1665288"/>
            <a:ext cx="9144000" cy="5207000"/>
          </a:xfrm>
          <a:prstGeom prst="rect">
            <a:avLst/>
          </a:prstGeom>
          <a:noFill/>
          <a:ln w="9525">
            <a:noFill/>
            <a:miter lim="800000"/>
            <a:headEnd/>
            <a:tailEnd/>
          </a:ln>
        </p:spPr>
      </p:pic>
      <p:sp>
        <p:nvSpPr>
          <p:cNvPr id="78853" name="Rectangle 8"/>
          <p:cNvSpPr>
            <a:spLocks noChangeArrowheads="1"/>
          </p:cNvSpPr>
          <p:nvPr/>
        </p:nvSpPr>
        <p:spPr bwMode="auto">
          <a:xfrm>
            <a:off x="5978525" y="1665288"/>
            <a:ext cx="3165475" cy="1422400"/>
          </a:xfrm>
          <a:prstGeom prst="rect">
            <a:avLst/>
          </a:prstGeom>
          <a:solidFill>
            <a:srgbClr val="FFFFFF"/>
          </a:solidFill>
          <a:ln w="9525" algn="ctr">
            <a:noFill/>
            <a:round/>
            <a:headEnd/>
            <a:tailEnd/>
          </a:ln>
        </p:spPr>
        <p:txBody>
          <a:bodyPr/>
          <a:lstStyle/>
          <a:p>
            <a:endParaRPr lang="en-US"/>
          </a:p>
        </p:txBody>
      </p:sp>
      <p:sp>
        <p:nvSpPr>
          <p:cNvPr id="10" name="Freeform 9"/>
          <p:cNvSpPr/>
          <p:nvPr/>
        </p:nvSpPr>
        <p:spPr bwMode="auto">
          <a:xfrm>
            <a:off x="5969000" y="1871663"/>
            <a:ext cx="3030538" cy="1243012"/>
          </a:xfrm>
          <a:custGeom>
            <a:avLst/>
            <a:gdLst>
              <a:gd name="connsiteX0" fmla="*/ 0 w 3027872"/>
              <a:gd name="connsiteY0" fmla="*/ 0 h 1242204"/>
              <a:gd name="connsiteX1" fmla="*/ 2967487 w 3027872"/>
              <a:gd name="connsiteY1" fmla="*/ 0 h 1242204"/>
              <a:gd name="connsiteX2" fmla="*/ 3027872 w 3027872"/>
              <a:gd name="connsiteY2" fmla="*/ 1242204 h 1242204"/>
              <a:gd name="connsiteX0" fmla="*/ 0 w 3036498"/>
              <a:gd name="connsiteY0" fmla="*/ 0 h 1242204"/>
              <a:gd name="connsiteX1" fmla="*/ 3036498 w 3036498"/>
              <a:gd name="connsiteY1" fmla="*/ 8626 h 1242204"/>
              <a:gd name="connsiteX2" fmla="*/ 3027872 w 3036498"/>
              <a:gd name="connsiteY2" fmla="*/ 1242204 h 1242204"/>
              <a:gd name="connsiteX0" fmla="*/ 0 w 3030747"/>
              <a:gd name="connsiteY0" fmla="*/ 17253 h 1259457"/>
              <a:gd name="connsiteX1" fmla="*/ 3010619 w 3030747"/>
              <a:gd name="connsiteY1" fmla="*/ 0 h 1259457"/>
              <a:gd name="connsiteX2" fmla="*/ 3027872 w 3030747"/>
              <a:gd name="connsiteY2" fmla="*/ 1259457 h 1259457"/>
              <a:gd name="connsiteX0" fmla="*/ 0 w 3030747"/>
              <a:gd name="connsiteY0" fmla="*/ 0 h 1242204"/>
              <a:gd name="connsiteX1" fmla="*/ 3027871 w 3030747"/>
              <a:gd name="connsiteY1" fmla="*/ 25879 h 1242204"/>
              <a:gd name="connsiteX2" fmla="*/ 3027872 w 3030747"/>
              <a:gd name="connsiteY2" fmla="*/ 1242204 h 1242204"/>
              <a:gd name="connsiteX0" fmla="*/ 0 w 3030747"/>
              <a:gd name="connsiteY0" fmla="*/ 0 h 1242204"/>
              <a:gd name="connsiteX1" fmla="*/ 3001992 w 3030747"/>
              <a:gd name="connsiteY1" fmla="*/ 0 h 1242204"/>
              <a:gd name="connsiteX2" fmla="*/ 3027872 w 3030747"/>
              <a:gd name="connsiteY2" fmla="*/ 1242204 h 1242204"/>
              <a:gd name="connsiteX0" fmla="*/ 0 w 3030747"/>
              <a:gd name="connsiteY0" fmla="*/ 0 h 1242204"/>
              <a:gd name="connsiteX1" fmla="*/ 3027872 w 3030747"/>
              <a:gd name="connsiteY1" fmla="*/ 0 h 1242204"/>
              <a:gd name="connsiteX2" fmla="*/ 3027872 w 3030747"/>
              <a:gd name="connsiteY2" fmla="*/ 1242204 h 1242204"/>
            </a:gdLst>
            <a:ahLst/>
            <a:cxnLst>
              <a:cxn ang="0">
                <a:pos x="connsiteX0" y="connsiteY0"/>
              </a:cxn>
              <a:cxn ang="0">
                <a:pos x="connsiteX1" y="connsiteY1"/>
              </a:cxn>
              <a:cxn ang="0">
                <a:pos x="connsiteX2" y="connsiteY2"/>
              </a:cxn>
            </a:cxnLst>
            <a:rect l="l" t="t" r="r" b="b"/>
            <a:pathLst>
              <a:path w="3030747" h="1242204">
                <a:moveTo>
                  <a:pt x="0" y="0"/>
                </a:moveTo>
                <a:lnTo>
                  <a:pt x="3027872" y="0"/>
                </a:lnTo>
                <a:cubicBezTo>
                  <a:pt x="3024997" y="411193"/>
                  <a:pt x="3030747" y="831011"/>
                  <a:pt x="3027872" y="1242204"/>
                </a:cubicBezTo>
              </a:path>
            </a:pathLst>
          </a:custGeom>
          <a:noFill/>
          <a:ln w="28575" cap="flat" cmpd="sng" algn="ctr">
            <a:solidFill>
              <a:schemeClr val="accent4">
                <a:lumMod val="50000"/>
              </a:schemeClr>
            </a:solidFill>
            <a:prstDash val="solid"/>
            <a:round/>
            <a:headEnd type="none" w="med" len="med"/>
            <a:tailEnd type="none" w="med" len="med"/>
          </a:ln>
          <a:effectLst/>
        </p:spPr>
        <p:txBody>
          <a:bodyPr/>
          <a:lstStyle/>
          <a:p>
            <a:pPr>
              <a:defRPr/>
            </a:pPr>
            <a:endParaRPr lang="en-US"/>
          </a:p>
        </p:txBody>
      </p:sp>
      <p:grpSp>
        <p:nvGrpSpPr>
          <p:cNvPr id="2" name="Group 14"/>
          <p:cNvGrpSpPr>
            <a:grpSpLocks/>
          </p:cNvGrpSpPr>
          <p:nvPr/>
        </p:nvGrpSpPr>
        <p:grpSpPr bwMode="auto">
          <a:xfrm>
            <a:off x="4487863" y="1746250"/>
            <a:ext cx="2101850" cy="4090988"/>
            <a:chOff x="4488016" y="1745643"/>
            <a:chExt cx="2101850" cy="4091595"/>
          </a:xfrm>
        </p:grpSpPr>
        <p:sp>
          <p:nvSpPr>
            <p:cNvPr id="78870" name="TextBox 6"/>
            <p:cNvSpPr txBox="1">
              <a:spLocks noChangeArrowheads="1"/>
            </p:cNvSpPr>
            <p:nvPr/>
          </p:nvSpPr>
          <p:spPr bwMode="auto">
            <a:xfrm>
              <a:off x="4488016" y="1745643"/>
              <a:ext cx="2101850" cy="954087"/>
            </a:xfrm>
            <a:prstGeom prst="rect">
              <a:avLst/>
            </a:prstGeom>
            <a:solidFill>
              <a:srgbClr val="FFFFFF"/>
            </a:solidFill>
            <a:ln w="9525">
              <a:noFill/>
              <a:miter lim="800000"/>
              <a:headEnd/>
              <a:tailEnd/>
            </a:ln>
          </p:spPr>
          <p:txBody>
            <a:bodyPr>
              <a:spAutoFit/>
            </a:bodyPr>
            <a:lstStyle/>
            <a:p>
              <a:pPr algn="ctr"/>
              <a:r>
                <a:rPr lang="en-US" sz="2800" b="1">
                  <a:solidFill>
                    <a:srgbClr val="C00000"/>
                  </a:solidFill>
                </a:rPr>
                <a:t>U of T 2012</a:t>
              </a:r>
            </a:p>
            <a:p>
              <a:pPr algn="ctr"/>
              <a:r>
                <a:rPr lang="en-US" sz="2800" b="1">
                  <a:solidFill>
                    <a:srgbClr val="C00000"/>
                  </a:solidFill>
                </a:rPr>
                <a:t>g = 0.45</a:t>
              </a:r>
            </a:p>
          </p:txBody>
        </p:sp>
        <p:sp>
          <p:nvSpPr>
            <p:cNvPr id="78871" name="Freeform 16"/>
            <p:cNvSpPr>
              <a:spLocks/>
            </p:cNvSpPr>
            <p:nvPr/>
          </p:nvSpPr>
          <p:spPr bwMode="auto">
            <a:xfrm>
              <a:off x="5422900" y="3370263"/>
              <a:ext cx="241300" cy="2466975"/>
            </a:xfrm>
            <a:custGeom>
              <a:avLst/>
              <a:gdLst>
                <a:gd name="T0" fmla="*/ 0 w 957532"/>
                <a:gd name="T1" fmla="*/ 2147483647 h 1443485"/>
                <a:gd name="T2" fmla="*/ 0 w 957532"/>
                <a:gd name="T3" fmla="*/ 26030264 h 1443485"/>
                <a:gd name="T4" fmla="*/ 0 w 957532"/>
                <a:gd name="T5" fmla="*/ 2147483647 h 1443485"/>
                <a:gd name="T6" fmla="*/ 0 60000 65536"/>
                <a:gd name="T7" fmla="*/ 0 60000 65536"/>
                <a:gd name="T8" fmla="*/ 0 60000 65536"/>
                <a:gd name="T9" fmla="*/ 0 w 957532"/>
                <a:gd name="T10" fmla="*/ 0 h 1443485"/>
                <a:gd name="T11" fmla="*/ 957532 w 957532"/>
                <a:gd name="T12" fmla="*/ 1443485 h 1443485"/>
              </a:gdLst>
              <a:ahLst/>
              <a:cxnLst>
                <a:cxn ang="T6">
                  <a:pos x="T0" y="T1"/>
                </a:cxn>
                <a:cxn ang="T7">
                  <a:pos x="T2" y="T3"/>
                </a:cxn>
                <a:cxn ang="T8">
                  <a:pos x="T4" y="T5"/>
                </a:cxn>
              </a:cxnLst>
              <a:rect l="T9" t="T10" r="T11" b="T12"/>
              <a:pathLst>
                <a:path w="957532" h="1443485">
                  <a:moveTo>
                    <a:pt x="0" y="1426233"/>
                  </a:moveTo>
                  <a:cubicBezTo>
                    <a:pt x="168934" y="712397"/>
                    <a:pt x="323490" y="0"/>
                    <a:pt x="483079" y="2875"/>
                  </a:cubicBezTo>
                  <a:cubicBezTo>
                    <a:pt x="642668" y="5750"/>
                    <a:pt x="836043" y="721023"/>
                    <a:pt x="957532" y="1443485"/>
                  </a:cubicBezTo>
                </a:path>
              </a:pathLst>
            </a:custGeom>
            <a:solidFill>
              <a:srgbClr val="0070C0"/>
            </a:solidFill>
            <a:ln w="9525" cap="flat" cmpd="sng" algn="ctr">
              <a:solidFill>
                <a:schemeClr val="bg2"/>
              </a:solidFill>
              <a:prstDash val="solid"/>
              <a:round/>
              <a:headEnd type="none" w="med" len="med"/>
              <a:tailEnd type="none" w="med" len="med"/>
            </a:ln>
          </p:spPr>
          <p:txBody>
            <a:bodyPr/>
            <a:lstStyle/>
            <a:p>
              <a:endParaRPr lang="en-US"/>
            </a:p>
          </p:txBody>
        </p:sp>
      </p:grpSp>
      <p:grpSp>
        <p:nvGrpSpPr>
          <p:cNvPr id="3" name="Group 13"/>
          <p:cNvGrpSpPr>
            <a:grpSpLocks/>
          </p:cNvGrpSpPr>
          <p:nvPr/>
        </p:nvGrpSpPr>
        <p:grpSpPr bwMode="auto">
          <a:xfrm>
            <a:off x="1276350" y="2466975"/>
            <a:ext cx="2143125" cy="3392488"/>
            <a:chOff x="1276350" y="2466975"/>
            <a:chExt cx="2143125" cy="3392488"/>
          </a:xfrm>
        </p:grpSpPr>
        <p:sp>
          <p:nvSpPr>
            <p:cNvPr id="78868" name="TextBox 6"/>
            <p:cNvSpPr txBox="1">
              <a:spLocks noChangeArrowheads="1"/>
            </p:cNvSpPr>
            <p:nvPr/>
          </p:nvSpPr>
          <p:spPr bwMode="auto">
            <a:xfrm>
              <a:off x="1276350" y="2466975"/>
              <a:ext cx="2143125" cy="954107"/>
            </a:xfrm>
            <a:prstGeom prst="rect">
              <a:avLst/>
            </a:prstGeom>
            <a:noFill/>
            <a:ln w="9525">
              <a:noFill/>
              <a:miter lim="800000"/>
              <a:headEnd/>
              <a:tailEnd/>
            </a:ln>
          </p:spPr>
          <p:txBody>
            <a:bodyPr>
              <a:spAutoFit/>
            </a:bodyPr>
            <a:lstStyle/>
            <a:p>
              <a:pPr algn="ctr"/>
              <a:r>
                <a:rPr lang="en-US" sz="2800" b="1">
                  <a:solidFill>
                    <a:srgbClr val="C00000"/>
                  </a:solidFill>
                </a:rPr>
                <a:t>U of T 1996</a:t>
              </a:r>
            </a:p>
            <a:p>
              <a:pPr algn="ctr"/>
              <a:r>
                <a:rPr lang="en-US" sz="2800" b="1">
                  <a:solidFill>
                    <a:srgbClr val="C00000"/>
                  </a:solidFill>
                </a:rPr>
                <a:t>g = 0.16</a:t>
              </a:r>
            </a:p>
          </p:txBody>
        </p:sp>
        <p:sp>
          <p:nvSpPr>
            <p:cNvPr id="78869" name="Freeform 17"/>
            <p:cNvSpPr>
              <a:spLocks/>
            </p:cNvSpPr>
            <p:nvPr/>
          </p:nvSpPr>
          <p:spPr bwMode="auto">
            <a:xfrm>
              <a:off x="2219325" y="3392488"/>
              <a:ext cx="241300" cy="2466975"/>
            </a:xfrm>
            <a:custGeom>
              <a:avLst/>
              <a:gdLst>
                <a:gd name="T0" fmla="*/ 0 w 957532"/>
                <a:gd name="T1" fmla="*/ 2147483647 h 1443485"/>
                <a:gd name="T2" fmla="*/ 0 w 957532"/>
                <a:gd name="T3" fmla="*/ 26030264 h 1443485"/>
                <a:gd name="T4" fmla="*/ 0 w 957532"/>
                <a:gd name="T5" fmla="*/ 2147483647 h 1443485"/>
                <a:gd name="T6" fmla="*/ 0 60000 65536"/>
                <a:gd name="T7" fmla="*/ 0 60000 65536"/>
                <a:gd name="T8" fmla="*/ 0 60000 65536"/>
                <a:gd name="T9" fmla="*/ 0 w 957532"/>
                <a:gd name="T10" fmla="*/ 0 h 1443485"/>
                <a:gd name="T11" fmla="*/ 957532 w 957532"/>
                <a:gd name="T12" fmla="*/ 1443485 h 1443485"/>
              </a:gdLst>
              <a:ahLst/>
              <a:cxnLst>
                <a:cxn ang="T6">
                  <a:pos x="T0" y="T1"/>
                </a:cxn>
                <a:cxn ang="T7">
                  <a:pos x="T2" y="T3"/>
                </a:cxn>
                <a:cxn ang="T8">
                  <a:pos x="T4" y="T5"/>
                </a:cxn>
              </a:cxnLst>
              <a:rect l="T9" t="T10" r="T11" b="T12"/>
              <a:pathLst>
                <a:path w="957532" h="1443485">
                  <a:moveTo>
                    <a:pt x="0" y="1426233"/>
                  </a:moveTo>
                  <a:cubicBezTo>
                    <a:pt x="168934" y="712397"/>
                    <a:pt x="323490" y="0"/>
                    <a:pt x="483079" y="2875"/>
                  </a:cubicBezTo>
                  <a:cubicBezTo>
                    <a:pt x="642668" y="5750"/>
                    <a:pt x="836043" y="721023"/>
                    <a:pt x="957532" y="1443485"/>
                  </a:cubicBezTo>
                </a:path>
              </a:pathLst>
            </a:custGeom>
            <a:solidFill>
              <a:srgbClr val="7030A0"/>
            </a:solidFill>
            <a:ln w="9525" cap="flat" cmpd="sng" algn="ctr">
              <a:solidFill>
                <a:schemeClr val="bg2"/>
              </a:solidFill>
              <a:prstDash val="solid"/>
              <a:round/>
              <a:headEnd type="none" w="med" len="med"/>
              <a:tailEnd type="none" w="med" len="med"/>
            </a:ln>
          </p:spPr>
          <p:txBody>
            <a:bodyPr/>
            <a:lstStyle/>
            <a:p>
              <a:endParaRPr lang="en-US"/>
            </a:p>
          </p:txBody>
        </p:sp>
      </p:grpSp>
      <p:sp>
        <p:nvSpPr>
          <p:cNvPr id="78857" name="TextBox 19"/>
          <p:cNvSpPr txBox="1">
            <a:spLocks noChangeArrowheads="1"/>
          </p:cNvSpPr>
          <p:nvPr/>
        </p:nvSpPr>
        <p:spPr bwMode="auto">
          <a:xfrm>
            <a:off x="663575" y="6378575"/>
            <a:ext cx="3700463" cy="338138"/>
          </a:xfrm>
          <a:prstGeom prst="rect">
            <a:avLst/>
          </a:prstGeom>
          <a:noFill/>
          <a:ln w="9525">
            <a:noFill/>
            <a:miter lim="800000"/>
            <a:headEnd/>
            <a:tailEnd/>
          </a:ln>
        </p:spPr>
        <p:txBody>
          <a:bodyPr>
            <a:spAutoFit/>
          </a:bodyPr>
          <a:lstStyle/>
          <a:p>
            <a:pPr algn="ctr"/>
            <a:r>
              <a:rPr lang="en-US" sz="1600" b="1">
                <a:solidFill>
                  <a:srgbClr val="000000"/>
                </a:solidFill>
              </a:rPr>
              <a:t>from David Harrison (2013)</a:t>
            </a:r>
          </a:p>
        </p:txBody>
      </p:sp>
      <p:grpSp>
        <p:nvGrpSpPr>
          <p:cNvPr id="4" name="Group 14"/>
          <p:cNvGrpSpPr>
            <a:grpSpLocks/>
          </p:cNvGrpSpPr>
          <p:nvPr/>
        </p:nvGrpSpPr>
        <p:grpSpPr bwMode="auto">
          <a:xfrm>
            <a:off x="5563440" y="2562238"/>
            <a:ext cx="2101850" cy="3289379"/>
            <a:chOff x="4539772" y="2547859"/>
            <a:chExt cx="2101850" cy="3289379"/>
          </a:xfrm>
          <a:solidFill>
            <a:srgbClr val="F6DB3C"/>
          </a:solidFill>
        </p:grpSpPr>
        <p:sp>
          <p:nvSpPr>
            <p:cNvPr id="21" name="TextBox 6"/>
            <p:cNvSpPr txBox="1">
              <a:spLocks noChangeArrowheads="1"/>
            </p:cNvSpPr>
            <p:nvPr/>
          </p:nvSpPr>
          <p:spPr bwMode="auto">
            <a:xfrm>
              <a:off x="4539772" y="2547859"/>
              <a:ext cx="2101850" cy="954087"/>
            </a:xfrm>
            <a:prstGeom prst="rect">
              <a:avLst/>
            </a:prstGeom>
            <a:noFill/>
            <a:ln w="9525">
              <a:noFill/>
              <a:miter lim="800000"/>
              <a:headEnd/>
              <a:tailEnd/>
            </a:ln>
          </p:spPr>
          <p:txBody>
            <a:bodyPr>
              <a:spAutoFit/>
            </a:bodyPr>
            <a:lstStyle/>
            <a:p>
              <a:pPr algn="ctr">
                <a:defRPr/>
              </a:pPr>
              <a:r>
                <a:rPr lang="en-US" sz="2800" b="1" dirty="0">
                  <a:solidFill>
                    <a:srgbClr val="C00000"/>
                  </a:solidFill>
                </a:rPr>
                <a:t>Glenn</a:t>
              </a:r>
            </a:p>
            <a:p>
              <a:pPr algn="ctr">
                <a:defRPr/>
              </a:pPr>
              <a:r>
                <a:rPr lang="en-US" sz="2800" b="1" dirty="0">
                  <a:solidFill>
                    <a:srgbClr val="C00000"/>
                  </a:solidFill>
                </a:rPr>
                <a:t>g = 0.54</a:t>
              </a:r>
            </a:p>
          </p:txBody>
        </p:sp>
        <p:sp>
          <p:nvSpPr>
            <p:cNvPr id="22" name="Freeform 16"/>
            <p:cNvSpPr>
              <a:spLocks/>
            </p:cNvSpPr>
            <p:nvPr/>
          </p:nvSpPr>
          <p:spPr bwMode="auto">
            <a:xfrm>
              <a:off x="5422900" y="3370263"/>
              <a:ext cx="241300" cy="2466975"/>
            </a:xfrm>
            <a:custGeom>
              <a:avLst/>
              <a:gdLst>
                <a:gd name="T0" fmla="*/ 0 w 957532"/>
                <a:gd name="T1" fmla="*/ 518200074 h 1443485"/>
                <a:gd name="T2" fmla="*/ 0 w 957532"/>
                <a:gd name="T3" fmla="*/ 1044634 h 1443485"/>
                <a:gd name="T4" fmla="*/ 0 w 957532"/>
                <a:gd name="T5" fmla="*/ 524468779 h 1443485"/>
                <a:gd name="T6" fmla="*/ 0 60000 65536"/>
                <a:gd name="T7" fmla="*/ 0 60000 65536"/>
                <a:gd name="T8" fmla="*/ 0 60000 65536"/>
                <a:gd name="T9" fmla="*/ 0 w 957532"/>
                <a:gd name="T10" fmla="*/ 0 h 1443485"/>
                <a:gd name="T11" fmla="*/ 957532 w 957532"/>
                <a:gd name="T12" fmla="*/ 1443485 h 1443485"/>
              </a:gdLst>
              <a:ahLst/>
              <a:cxnLst>
                <a:cxn ang="T6">
                  <a:pos x="T0" y="T1"/>
                </a:cxn>
                <a:cxn ang="T7">
                  <a:pos x="T2" y="T3"/>
                </a:cxn>
                <a:cxn ang="T8">
                  <a:pos x="T4" y="T5"/>
                </a:cxn>
              </a:cxnLst>
              <a:rect l="T9" t="T10" r="T11" b="T12"/>
              <a:pathLst>
                <a:path w="957532" h="1443485">
                  <a:moveTo>
                    <a:pt x="0" y="1426233"/>
                  </a:moveTo>
                  <a:cubicBezTo>
                    <a:pt x="168934" y="712397"/>
                    <a:pt x="323490" y="0"/>
                    <a:pt x="483079" y="2875"/>
                  </a:cubicBezTo>
                  <a:cubicBezTo>
                    <a:pt x="642668" y="5750"/>
                    <a:pt x="836043" y="721023"/>
                    <a:pt x="957532" y="1443485"/>
                  </a:cubicBezTo>
                </a:path>
              </a:pathLst>
            </a:custGeom>
            <a:grpFill/>
            <a:ln w="9525" cap="flat" cmpd="sng" algn="ctr">
              <a:solidFill>
                <a:schemeClr val="bg2"/>
              </a:solidFill>
              <a:prstDash val="solid"/>
              <a:round/>
              <a:headEnd type="none" w="med" len="med"/>
              <a:tailEnd type="none" w="med" len="med"/>
            </a:ln>
          </p:spPr>
          <p:txBody>
            <a:bodyPr/>
            <a:lstStyle/>
            <a:p>
              <a:pPr>
                <a:defRPr/>
              </a:pPr>
              <a:endParaRPr lang="en-US"/>
            </a:p>
          </p:txBody>
        </p:sp>
      </p:grpSp>
      <p:grpSp>
        <p:nvGrpSpPr>
          <p:cNvPr id="5" name="Group 15"/>
          <p:cNvGrpSpPr>
            <a:grpSpLocks/>
          </p:cNvGrpSpPr>
          <p:nvPr/>
        </p:nvGrpSpPr>
        <p:grpSpPr bwMode="auto">
          <a:xfrm>
            <a:off x="6569075" y="1722438"/>
            <a:ext cx="1979613" cy="4125912"/>
            <a:chOff x="6569075" y="1722175"/>
            <a:chExt cx="1979613" cy="4126175"/>
          </a:xfrm>
        </p:grpSpPr>
        <p:sp>
          <p:nvSpPr>
            <p:cNvPr id="78866" name="Freeform 10"/>
            <p:cNvSpPr>
              <a:spLocks/>
            </p:cNvSpPr>
            <p:nvPr/>
          </p:nvSpPr>
          <p:spPr bwMode="auto">
            <a:xfrm>
              <a:off x="7453313" y="3381375"/>
              <a:ext cx="241300" cy="2466975"/>
            </a:xfrm>
            <a:custGeom>
              <a:avLst/>
              <a:gdLst>
                <a:gd name="T0" fmla="*/ 0 w 957532"/>
                <a:gd name="T1" fmla="*/ 2147483647 h 1443485"/>
                <a:gd name="T2" fmla="*/ 0 w 957532"/>
                <a:gd name="T3" fmla="*/ 26030264 h 1443485"/>
                <a:gd name="T4" fmla="*/ 0 w 957532"/>
                <a:gd name="T5" fmla="*/ 2147483647 h 1443485"/>
                <a:gd name="T6" fmla="*/ 0 60000 65536"/>
                <a:gd name="T7" fmla="*/ 0 60000 65536"/>
                <a:gd name="T8" fmla="*/ 0 60000 65536"/>
                <a:gd name="T9" fmla="*/ 0 w 957532"/>
                <a:gd name="T10" fmla="*/ 0 h 1443485"/>
                <a:gd name="T11" fmla="*/ 957532 w 957532"/>
                <a:gd name="T12" fmla="*/ 1443485 h 1443485"/>
              </a:gdLst>
              <a:ahLst/>
              <a:cxnLst>
                <a:cxn ang="T6">
                  <a:pos x="T0" y="T1"/>
                </a:cxn>
                <a:cxn ang="T7">
                  <a:pos x="T2" y="T3"/>
                </a:cxn>
                <a:cxn ang="T8">
                  <a:pos x="T4" y="T5"/>
                </a:cxn>
              </a:cxnLst>
              <a:rect l="T9" t="T10" r="T11" b="T12"/>
              <a:pathLst>
                <a:path w="957532" h="1443485">
                  <a:moveTo>
                    <a:pt x="0" y="1426233"/>
                  </a:moveTo>
                  <a:cubicBezTo>
                    <a:pt x="168934" y="712397"/>
                    <a:pt x="323490" y="0"/>
                    <a:pt x="483079" y="2875"/>
                  </a:cubicBezTo>
                  <a:cubicBezTo>
                    <a:pt x="642668" y="5750"/>
                    <a:pt x="836043" y="721023"/>
                    <a:pt x="957532" y="1443485"/>
                  </a:cubicBezTo>
                </a:path>
              </a:pathLst>
            </a:custGeom>
            <a:solidFill>
              <a:srgbClr val="33CC33"/>
            </a:solidFill>
            <a:ln w="9525" cap="flat" cmpd="sng" algn="ctr">
              <a:solidFill>
                <a:schemeClr val="bg2"/>
              </a:solidFill>
              <a:prstDash val="solid"/>
              <a:round/>
              <a:headEnd type="none" w="med" len="med"/>
              <a:tailEnd type="none" w="med" len="med"/>
            </a:ln>
          </p:spPr>
          <p:txBody>
            <a:bodyPr/>
            <a:lstStyle/>
            <a:p>
              <a:endParaRPr lang="en-US"/>
            </a:p>
          </p:txBody>
        </p:sp>
        <p:sp>
          <p:nvSpPr>
            <p:cNvPr id="78867" name="TextBox 6"/>
            <p:cNvSpPr txBox="1">
              <a:spLocks noChangeArrowheads="1"/>
            </p:cNvSpPr>
            <p:nvPr/>
          </p:nvSpPr>
          <p:spPr bwMode="auto">
            <a:xfrm>
              <a:off x="6569075" y="1722175"/>
              <a:ext cx="1979613" cy="954087"/>
            </a:xfrm>
            <a:prstGeom prst="rect">
              <a:avLst/>
            </a:prstGeom>
            <a:solidFill>
              <a:srgbClr val="FFFFFF"/>
            </a:solidFill>
            <a:ln w="9525">
              <a:noFill/>
              <a:miter lim="800000"/>
              <a:headEnd/>
              <a:tailEnd/>
            </a:ln>
          </p:spPr>
          <p:txBody>
            <a:bodyPr>
              <a:spAutoFit/>
            </a:bodyPr>
            <a:lstStyle/>
            <a:p>
              <a:pPr algn="ctr"/>
              <a:r>
                <a:rPr lang="en-US" sz="2800" b="1">
                  <a:solidFill>
                    <a:srgbClr val="C00000"/>
                  </a:solidFill>
                </a:rPr>
                <a:t>York Mills</a:t>
              </a:r>
            </a:p>
            <a:p>
              <a:pPr algn="ctr"/>
              <a:r>
                <a:rPr lang="en-US" sz="2800" b="1">
                  <a:solidFill>
                    <a:srgbClr val="C00000"/>
                  </a:solidFill>
                </a:rPr>
                <a:t>g = 0.63</a:t>
              </a:r>
            </a:p>
          </p:txBody>
        </p:sp>
      </p:grpSp>
      <p:grpSp>
        <p:nvGrpSpPr>
          <p:cNvPr id="7" name="Group 14"/>
          <p:cNvGrpSpPr>
            <a:grpSpLocks/>
          </p:cNvGrpSpPr>
          <p:nvPr/>
        </p:nvGrpSpPr>
        <p:grpSpPr bwMode="auto">
          <a:xfrm>
            <a:off x="2838450" y="3384550"/>
            <a:ext cx="2357438" cy="2466975"/>
            <a:chOff x="3306906" y="3370263"/>
            <a:chExt cx="2357294" cy="2466975"/>
          </a:xfrm>
        </p:grpSpPr>
        <p:sp>
          <p:nvSpPr>
            <p:cNvPr id="78862" name="TextBox 6"/>
            <p:cNvSpPr txBox="1">
              <a:spLocks noChangeArrowheads="1"/>
            </p:cNvSpPr>
            <p:nvPr/>
          </p:nvSpPr>
          <p:spPr bwMode="auto">
            <a:xfrm>
              <a:off x="3306906" y="3445298"/>
              <a:ext cx="2256407" cy="1385201"/>
            </a:xfrm>
            <a:prstGeom prst="rect">
              <a:avLst/>
            </a:prstGeom>
            <a:noFill/>
            <a:ln w="9525">
              <a:noFill/>
              <a:miter lim="800000"/>
              <a:headEnd/>
              <a:tailEnd/>
            </a:ln>
          </p:spPr>
          <p:txBody>
            <a:bodyPr>
              <a:spAutoFit/>
            </a:bodyPr>
            <a:lstStyle/>
            <a:p>
              <a:pPr algn="ctr"/>
              <a:r>
                <a:rPr lang="en-US" sz="2800" b="1">
                  <a:solidFill>
                    <a:srgbClr val="C00000"/>
                  </a:solidFill>
                </a:rPr>
                <a:t>Toronto High School</a:t>
              </a:r>
            </a:p>
            <a:p>
              <a:pPr algn="ctr"/>
              <a:r>
                <a:rPr lang="en-US" sz="2800" b="1">
                  <a:solidFill>
                    <a:srgbClr val="C00000"/>
                  </a:solidFill>
                </a:rPr>
                <a:t>g = 0.41</a:t>
              </a:r>
            </a:p>
          </p:txBody>
        </p:sp>
        <p:sp>
          <p:nvSpPr>
            <p:cNvPr id="78863" name="Freeform 16"/>
            <p:cNvSpPr>
              <a:spLocks/>
            </p:cNvSpPr>
            <p:nvPr/>
          </p:nvSpPr>
          <p:spPr bwMode="auto">
            <a:xfrm>
              <a:off x="5422900" y="3370263"/>
              <a:ext cx="241300" cy="2466975"/>
            </a:xfrm>
            <a:custGeom>
              <a:avLst/>
              <a:gdLst>
                <a:gd name="T0" fmla="*/ 0 w 957532"/>
                <a:gd name="T1" fmla="*/ 2147483647 h 1443485"/>
                <a:gd name="T2" fmla="*/ 0 w 957532"/>
                <a:gd name="T3" fmla="*/ 26030264 h 1443485"/>
                <a:gd name="T4" fmla="*/ 0 w 957532"/>
                <a:gd name="T5" fmla="*/ 2147483647 h 1443485"/>
                <a:gd name="T6" fmla="*/ 0 60000 65536"/>
                <a:gd name="T7" fmla="*/ 0 60000 65536"/>
                <a:gd name="T8" fmla="*/ 0 60000 65536"/>
                <a:gd name="T9" fmla="*/ 0 w 957532"/>
                <a:gd name="T10" fmla="*/ 0 h 1443485"/>
                <a:gd name="T11" fmla="*/ 957532 w 957532"/>
                <a:gd name="T12" fmla="*/ 1443485 h 1443485"/>
              </a:gdLst>
              <a:ahLst/>
              <a:cxnLst>
                <a:cxn ang="T6">
                  <a:pos x="T0" y="T1"/>
                </a:cxn>
                <a:cxn ang="T7">
                  <a:pos x="T2" y="T3"/>
                </a:cxn>
                <a:cxn ang="T8">
                  <a:pos x="T4" y="T5"/>
                </a:cxn>
              </a:cxnLst>
              <a:rect l="T9" t="T10" r="T11" b="T12"/>
              <a:pathLst>
                <a:path w="957532" h="1443485">
                  <a:moveTo>
                    <a:pt x="0" y="1426233"/>
                  </a:moveTo>
                  <a:cubicBezTo>
                    <a:pt x="168934" y="712397"/>
                    <a:pt x="323490" y="0"/>
                    <a:pt x="483079" y="2875"/>
                  </a:cubicBezTo>
                  <a:cubicBezTo>
                    <a:pt x="642668" y="5750"/>
                    <a:pt x="836043" y="721023"/>
                    <a:pt x="957532" y="1443485"/>
                  </a:cubicBezTo>
                </a:path>
              </a:pathLst>
            </a:custGeom>
            <a:solidFill>
              <a:srgbClr val="92D050"/>
            </a:solidFill>
            <a:ln w="9525" cap="flat" cmpd="sng" algn="ctr">
              <a:solidFill>
                <a:schemeClr val="bg2"/>
              </a:solidFill>
              <a:prstDash val="solid"/>
              <a:round/>
              <a:headEnd type="none" w="med" len="med"/>
              <a:tailEnd type="none" w="med" len="med"/>
            </a:ln>
          </p:spPr>
          <p:txBody>
            <a:bodyPr/>
            <a:lstStyle/>
            <a:p>
              <a:endParaRPr lang="en-US"/>
            </a:p>
          </p:txBody>
        </p: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farm1.staticflickr.com/78/222401409_94295eca58_z.jpg?zz=1"/>
          <p:cNvPicPr>
            <a:picLocks noChangeAspect="1" noChangeArrowheads="1"/>
          </p:cNvPicPr>
          <p:nvPr/>
        </p:nvPicPr>
        <p:blipFill>
          <a:blip r:embed="rId2" cstate="print"/>
          <a:srcRect l="11488" r="26295"/>
          <a:stretch>
            <a:fillRect/>
          </a:stretch>
        </p:blipFill>
        <p:spPr bwMode="auto">
          <a:xfrm>
            <a:off x="4286250" y="1001713"/>
            <a:ext cx="4857750" cy="5856287"/>
          </a:xfrm>
          <a:prstGeom prst="rect">
            <a:avLst/>
          </a:prstGeom>
          <a:noFill/>
          <a:ln w="9525">
            <a:noFill/>
            <a:miter lim="800000"/>
            <a:headEnd/>
            <a:tailEnd/>
          </a:ln>
        </p:spPr>
      </p:pic>
      <p:sp>
        <p:nvSpPr>
          <p:cNvPr id="3" name="Title 2"/>
          <p:cNvSpPr>
            <a:spLocks noGrp="1"/>
          </p:cNvSpPr>
          <p:nvPr>
            <p:ph type="title"/>
          </p:nvPr>
        </p:nvSpPr>
        <p:spPr>
          <a:xfrm>
            <a:off x="0" y="-11113"/>
            <a:ext cx="9144000" cy="1143001"/>
          </a:xfrm>
        </p:spPr>
        <p:txBody>
          <a:bodyPr/>
          <a:lstStyle/>
          <a:p>
            <a:pPr>
              <a:defRPr/>
            </a:pPr>
            <a:r>
              <a:rPr lang="en-US" dirty="0" smtClean="0"/>
              <a:t>Dip Your Toes in the Inquiry Pool</a:t>
            </a:r>
            <a:endParaRPr lang="en-US" dirty="0"/>
          </a:p>
        </p:txBody>
      </p:sp>
      <p:sp>
        <p:nvSpPr>
          <p:cNvPr id="5" name="Rectangle 3"/>
          <p:cNvSpPr txBox="1">
            <a:spLocks noChangeArrowheads="1"/>
          </p:cNvSpPr>
          <p:nvPr/>
        </p:nvSpPr>
        <p:spPr bwMode="auto">
          <a:xfrm>
            <a:off x="0" y="1123950"/>
            <a:ext cx="4276725"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r>
              <a:rPr lang="en-US" sz="3600" b="1" kern="0" dirty="0">
                <a:effectLst>
                  <a:outerShdw blurRad="38100" dist="38100" dir="2700000" algn="tl">
                    <a:srgbClr val="000000"/>
                  </a:outerShdw>
                </a:effectLst>
                <a:latin typeface="Arial" pitchFamily="34" charset="0"/>
                <a:cs typeface="Arial" pitchFamily="34" charset="0"/>
              </a:rPr>
              <a:t>Add </a:t>
            </a:r>
            <a:r>
              <a:rPr lang="en-US" sz="3600" b="1" kern="0" dirty="0" smtClean="0">
                <a:solidFill>
                  <a:srgbClr val="92D050"/>
                </a:solidFill>
                <a:effectLst>
                  <a:outerShdw blurRad="38100" dist="38100" dir="2700000" algn="tl">
                    <a:srgbClr val="000000"/>
                  </a:outerShdw>
                </a:effectLst>
                <a:latin typeface="Arial" pitchFamily="34" charset="0"/>
                <a:cs typeface="Arial" pitchFamily="34" charset="0"/>
              </a:rPr>
              <a:t>inquiry </a:t>
            </a:r>
            <a:r>
              <a:rPr lang="en-US" sz="3600" b="1" kern="0" dirty="0" smtClean="0">
                <a:effectLst>
                  <a:outerShdw blurRad="38100" dist="38100" dir="2700000" algn="tl">
                    <a:srgbClr val="000000"/>
                  </a:outerShdw>
                </a:effectLst>
                <a:latin typeface="Arial" pitchFamily="34" charset="0"/>
                <a:cs typeface="Arial" pitchFamily="34" charset="0"/>
              </a:rPr>
              <a:t>elements </a:t>
            </a:r>
            <a:r>
              <a:rPr lang="en-US" sz="3600" b="1" kern="0" dirty="0">
                <a:effectLst>
                  <a:outerShdw blurRad="38100" dist="38100" dir="2700000" algn="tl">
                    <a:srgbClr val="000000"/>
                  </a:outerShdw>
                </a:effectLst>
                <a:latin typeface="Arial" pitchFamily="34" charset="0"/>
                <a:cs typeface="Arial" pitchFamily="34" charset="0"/>
              </a:rPr>
              <a:t>to your </a:t>
            </a:r>
            <a:r>
              <a:rPr lang="en-US" sz="3600" b="1" kern="0" dirty="0" smtClean="0">
                <a:effectLst>
                  <a:outerShdw blurRad="38100" dist="38100" dir="2700000" algn="tl">
                    <a:srgbClr val="000000"/>
                  </a:outerShdw>
                </a:effectLst>
                <a:latin typeface="Arial" pitchFamily="34" charset="0"/>
                <a:cs typeface="Arial" pitchFamily="34" charset="0"/>
              </a:rPr>
              <a:t>class!</a:t>
            </a:r>
          </a:p>
          <a:p>
            <a:pPr algn="ctr" eaLnBrk="1" hangingPunct="1">
              <a:spcBef>
                <a:spcPct val="20000"/>
              </a:spcBef>
              <a:buClr>
                <a:schemeClr val="hlink"/>
              </a:buClr>
              <a:buSzPct val="70000"/>
              <a:defRPr/>
            </a:pPr>
            <a:endParaRPr lang="en-US" sz="3600" b="1" kern="0" dirty="0">
              <a:effectLst>
                <a:outerShdw blurRad="38100" dist="38100" dir="2700000" algn="tl">
                  <a:srgbClr val="000000"/>
                </a:outerShdw>
              </a:effectLst>
              <a:latin typeface="Arial" pitchFamily="34" charset="0"/>
              <a:cs typeface="Arial" pitchFamily="34" charset="0"/>
            </a:endParaRPr>
          </a:p>
          <a:p>
            <a:pPr algn="ctr" eaLnBrk="1" hangingPunct="1">
              <a:spcBef>
                <a:spcPct val="20000"/>
              </a:spcBef>
              <a:buClr>
                <a:schemeClr val="hlink"/>
              </a:buClr>
              <a:buSzPct val="70000"/>
              <a:defRPr/>
            </a:pPr>
            <a:r>
              <a:rPr lang="en-US" sz="3600" b="1" kern="0" dirty="0" smtClean="0">
                <a:effectLst>
                  <a:outerShdw blurRad="38100" dist="38100" dir="2700000" algn="tl">
                    <a:srgbClr val="000000"/>
                  </a:outerShdw>
                </a:effectLst>
                <a:latin typeface="Arial" pitchFamily="34" charset="0"/>
                <a:cs typeface="Arial" pitchFamily="34" charset="0"/>
              </a:rPr>
              <a:t>We will help you with that today.</a:t>
            </a:r>
            <a:endParaRPr lang="en-US" sz="3600" b="1" kern="0" dirty="0">
              <a:effectLst>
                <a:outerShdw blurRad="38100" dist="38100" dir="2700000" algn="tl">
                  <a:srgbClr val="000000"/>
                </a:outerShdw>
              </a:effectLst>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cSld>
  <p:clrMapOvr>
    <a:masterClrMapping/>
  </p:clrMapOvr>
  <p:transition advClick="0">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But what about curriculum?</a:t>
            </a:r>
            <a:endParaRPr lang="en-US" dirty="0"/>
          </a:p>
        </p:txBody>
      </p:sp>
      <p:sp>
        <p:nvSpPr>
          <p:cNvPr id="5" name="Rectangle 3"/>
          <p:cNvSpPr txBox="1">
            <a:spLocks noChangeArrowheads="1"/>
          </p:cNvSpPr>
          <p:nvPr/>
        </p:nvSpPr>
        <p:spPr bwMode="auto">
          <a:xfrm>
            <a:off x="653142" y="1137013"/>
            <a:ext cx="7850778"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r>
              <a:rPr lang="en-US" sz="3600" b="1" kern="0" dirty="0" smtClean="0">
                <a:latin typeface="Arial" pitchFamily="34" charset="0"/>
                <a:cs typeface="Arial" pitchFamily="34" charset="0"/>
              </a:rPr>
              <a:t>Identify the </a:t>
            </a:r>
          </a:p>
          <a:p>
            <a:pPr algn="ctr" eaLnBrk="1" hangingPunct="1">
              <a:spcBef>
                <a:spcPct val="20000"/>
              </a:spcBef>
              <a:buClr>
                <a:schemeClr val="hlink"/>
              </a:buClr>
              <a:buSzPct val="70000"/>
              <a:defRPr/>
            </a:pPr>
            <a:r>
              <a:rPr lang="en-US" sz="3600" b="1" kern="0" dirty="0" smtClean="0">
                <a:latin typeface="Arial" pitchFamily="34" charset="0"/>
                <a:cs typeface="Arial" pitchFamily="34" charset="0"/>
              </a:rPr>
              <a:t>“Big Ideas”</a:t>
            </a:r>
          </a:p>
          <a:p>
            <a:pPr algn="ctr" eaLnBrk="1" hangingPunct="1">
              <a:spcBef>
                <a:spcPct val="20000"/>
              </a:spcBef>
              <a:buClr>
                <a:schemeClr val="hlink"/>
              </a:buClr>
              <a:buSzPct val="70000"/>
              <a:defRPr/>
            </a:pPr>
            <a:r>
              <a:rPr lang="en-US" sz="3600" b="1" kern="0" dirty="0" smtClean="0">
                <a:latin typeface="Arial" pitchFamily="34" charset="0"/>
                <a:cs typeface="Arial" pitchFamily="34" charset="0"/>
              </a:rPr>
              <a:t>(from Gr. 9 ecology)</a:t>
            </a:r>
          </a:p>
          <a:p>
            <a:pPr algn="ctr"/>
            <a:r>
              <a:rPr lang="en-CA" sz="3600" dirty="0" smtClean="0"/>
              <a:t>People have the responsibility to regulate their impact on the sustainability of ecosystems in order to preserve them for future generations.</a:t>
            </a:r>
            <a:endParaRPr lang="en-US" sz="3600" b="1" kern="0" dirty="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But what about curriculum?</a:t>
            </a:r>
            <a:endParaRPr lang="en-US" dirty="0"/>
          </a:p>
        </p:txBody>
      </p:sp>
      <p:sp>
        <p:nvSpPr>
          <p:cNvPr id="5" name="Rectangle 3"/>
          <p:cNvSpPr txBox="1">
            <a:spLocks noChangeArrowheads="1"/>
          </p:cNvSpPr>
          <p:nvPr/>
        </p:nvSpPr>
        <p:spPr bwMode="auto">
          <a:xfrm>
            <a:off x="653142" y="1137013"/>
            <a:ext cx="7850778"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rPr>
              <a:t>“Human Impact”</a:t>
            </a: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But what about curriculum?</a:t>
            </a:r>
            <a:endParaRPr lang="en-US" dirty="0"/>
          </a:p>
        </p:txBody>
      </p:sp>
      <p:sp>
        <p:nvSpPr>
          <p:cNvPr id="5" name="Rectangle 3"/>
          <p:cNvSpPr txBox="1">
            <a:spLocks noChangeArrowheads="1"/>
          </p:cNvSpPr>
          <p:nvPr/>
        </p:nvSpPr>
        <p:spPr bwMode="auto">
          <a:xfrm>
            <a:off x="653142" y="1137013"/>
            <a:ext cx="7850778"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rPr>
              <a:t>Read the articles…</a:t>
            </a: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hlinkClick r:id="rId2"/>
              </a:rPr>
              <a:t>Can we milk oil from algae?</a:t>
            </a: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hlinkClick r:id="rId3"/>
              </a:rPr>
              <a:t>Weed killer turns male frogs female.</a:t>
            </a: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38"/>
            <a:ext cx="8229600" cy="1143000"/>
          </a:xfrm>
        </p:spPr>
        <p:txBody>
          <a:bodyPr/>
          <a:lstStyle/>
          <a:p>
            <a:pPr>
              <a:defRPr/>
            </a:pPr>
            <a:r>
              <a:rPr lang="en-US" dirty="0" smtClean="0"/>
              <a:t>A Few Questions</a:t>
            </a:r>
            <a:endParaRPr lang="en-US" dirty="0"/>
          </a:p>
        </p:txBody>
      </p:sp>
      <p:sp>
        <p:nvSpPr>
          <p:cNvPr id="3" name="Content Placeholder 2"/>
          <p:cNvSpPr>
            <a:spLocks noGrp="1"/>
          </p:cNvSpPr>
          <p:nvPr>
            <p:ph idx="1"/>
          </p:nvPr>
        </p:nvSpPr>
        <p:spPr/>
        <p:txBody>
          <a:bodyPr/>
          <a:lstStyle/>
          <a:p>
            <a:pPr marL="0" indent="0" algn="ctr">
              <a:buFont typeface="Wingdings" pitchFamily="2" charset="2"/>
              <a:buNone/>
              <a:defRPr/>
            </a:pPr>
            <a:r>
              <a:rPr lang="en-US" b="1" dirty="0" smtClean="0"/>
              <a:t>How much “non-lecture” teaching have you tried?</a:t>
            </a:r>
          </a:p>
          <a:p>
            <a:pPr>
              <a:buFont typeface="Wingdings" pitchFamily="2" charset="2"/>
              <a:buNone/>
              <a:defRPr/>
            </a:pPr>
            <a:r>
              <a:rPr lang="en-US" b="1" dirty="0" smtClean="0">
                <a:solidFill>
                  <a:srgbClr val="F6DB3C"/>
                </a:solidFill>
              </a:rPr>
              <a:t>A</a:t>
            </a:r>
            <a:r>
              <a:rPr lang="en-US" b="1" dirty="0" smtClean="0"/>
              <a:t>: Lots</a:t>
            </a:r>
          </a:p>
          <a:p>
            <a:pPr>
              <a:buFont typeface="Wingdings" pitchFamily="2" charset="2"/>
              <a:buNone/>
              <a:defRPr/>
            </a:pPr>
            <a:r>
              <a:rPr lang="en-US" b="1" dirty="0" smtClean="0">
                <a:solidFill>
                  <a:srgbClr val="F6DB3C"/>
                </a:solidFill>
              </a:rPr>
              <a:t>B</a:t>
            </a:r>
            <a:r>
              <a:rPr lang="en-US" b="1" dirty="0" smtClean="0"/>
              <a:t>: Some</a:t>
            </a:r>
          </a:p>
          <a:p>
            <a:pPr>
              <a:buFont typeface="Wingdings" pitchFamily="2" charset="2"/>
              <a:buNone/>
              <a:defRPr/>
            </a:pPr>
            <a:r>
              <a:rPr lang="en-US" b="1" dirty="0" smtClean="0">
                <a:solidFill>
                  <a:srgbClr val="F6DB3C"/>
                </a:solidFill>
              </a:rPr>
              <a:t>C</a:t>
            </a:r>
            <a:r>
              <a:rPr lang="en-US" b="1" dirty="0" smtClean="0"/>
              <a:t>: A bit here and there</a:t>
            </a:r>
          </a:p>
          <a:p>
            <a:pPr>
              <a:buFont typeface="Wingdings" pitchFamily="2" charset="2"/>
              <a:buNone/>
              <a:defRPr/>
            </a:pPr>
            <a:r>
              <a:rPr lang="en-US" b="1" dirty="0" smtClean="0">
                <a:solidFill>
                  <a:srgbClr val="F6DB3C"/>
                </a:solidFill>
              </a:rPr>
              <a:t>D</a:t>
            </a:r>
            <a:r>
              <a:rPr lang="en-US" b="1" dirty="0" smtClean="0"/>
              <a:t>: Approximately none – that’s why I’m here!</a:t>
            </a:r>
            <a:endParaRPr lang="en-US" b="1" dirty="0"/>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But what about curriculum?</a:t>
            </a:r>
            <a:endParaRPr lang="en-US" dirty="0"/>
          </a:p>
        </p:txBody>
      </p:sp>
      <p:sp>
        <p:nvSpPr>
          <p:cNvPr id="5" name="Rectangle 3"/>
          <p:cNvSpPr txBox="1">
            <a:spLocks noChangeArrowheads="1"/>
          </p:cNvSpPr>
          <p:nvPr/>
        </p:nvSpPr>
        <p:spPr bwMode="auto">
          <a:xfrm>
            <a:off x="653142" y="1137013"/>
            <a:ext cx="7850778" cy="4948238"/>
          </a:xfrm>
          <a:prstGeom prst="rect">
            <a:avLst/>
          </a:prstGeom>
          <a:noFill/>
          <a:ln w="9525">
            <a:noFill/>
            <a:miter lim="800000"/>
            <a:headEnd/>
            <a:tailEnd/>
          </a:ln>
          <a:effectLst/>
        </p:spPr>
        <p:txBody>
          <a:bodyPr/>
          <a:lstStyle/>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rPr>
              <a:t>“Human Impact”</a:t>
            </a: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endParaRPr lang="en-CA" sz="3600" b="1" kern="0" dirty="0" smtClean="0">
              <a:latin typeface="Arial" pitchFamily="34" charset="0"/>
              <a:cs typeface="Arial" pitchFamily="34" charset="0"/>
            </a:endParaRPr>
          </a:p>
          <a:p>
            <a:pPr algn="ctr" eaLnBrk="1" hangingPunct="1">
              <a:spcBef>
                <a:spcPct val="20000"/>
              </a:spcBef>
              <a:buClr>
                <a:schemeClr val="hlink"/>
              </a:buClr>
              <a:buSzPct val="70000"/>
              <a:defRPr/>
            </a:pPr>
            <a:r>
              <a:rPr lang="en-CA" sz="3600" b="1" kern="0" dirty="0" smtClean="0">
                <a:latin typeface="Arial" pitchFamily="34" charset="0"/>
                <a:cs typeface="Arial" pitchFamily="34" charset="0"/>
              </a:rPr>
              <a:t>(mind map)</a:t>
            </a:r>
            <a:endParaRPr lang="en-US" sz="3600" b="1" kern="0" dirty="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fade">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uman Impact mind map - DeLeo section D - 201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advClick="0">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IREC – an Inquiry framework</a:t>
            </a:r>
            <a:endParaRPr lang="en-US" dirty="0"/>
          </a:p>
        </p:txBody>
      </p:sp>
      <p:sp>
        <p:nvSpPr>
          <p:cNvPr id="5" name="Rectangle 3"/>
          <p:cNvSpPr txBox="1">
            <a:spLocks noChangeArrowheads="1"/>
          </p:cNvSpPr>
          <p:nvPr/>
        </p:nvSpPr>
        <p:spPr bwMode="auto">
          <a:xfrm>
            <a:off x="653142" y="1137012"/>
            <a:ext cx="6910252" cy="5720987"/>
          </a:xfrm>
          <a:prstGeom prst="rect">
            <a:avLst/>
          </a:prstGeom>
          <a:noFill/>
          <a:ln w="9525">
            <a:noFill/>
            <a:miter lim="800000"/>
            <a:headEnd/>
            <a:tailEnd/>
          </a:ln>
          <a:effectLst/>
        </p:spPr>
        <p:txBody>
          <a:bodyPr/>
          <a:lstStyle/>
          <a:p>
            <a:pPr eaLnBrk="1" hangingPunct="1">
              <a:spcBef>
                <a:spcPct val="20000"/>
              </a:spcBef>
              <a:buClr>
                <a:schemeClr val="hlink"/>
              </a:buClr>
              <a:buSzPct val="70000"/>
              <a:defRPr/>
            </a:pPr>
            <a:r>
              <a:rPr lang="en-CA" sz="3600" b="1" kern="0" dirty="0" smtClean="0">
                <a:latin typeface="Arial" pitchFamily="34" charset="0"/>
                <a:cs typeface="Arial" pitchFamily="34" charset="0"/>
              </a:rPr>
              <a:t>Step 1 – Inquire</a:t>
            </a:r>
          </a:p>
          <a:p>
            <a:pPr eaLnBrk="1" hangingPunct="1">
              <a:spcBef>
                <a:spcPct val="20000"/>
              </a:spcBef>
              <a:buClr>
                <a:schemeClr val="hlink"/>
              </a:buClr>
              <a:buSzPct val="70000"/>
              <a:defRPr/>
            </a:pPr>
            <a:r>
              <a:rPr lang="en-CA" sz="2800" b="1" kern="0" dirty="0" smtClean="0">
                <a:latin typeface="Arial" pitchFamily="34" charset="0"/>
                <a:cs typeface="Arial" pitchFamily="34" charset="0"/>
              </a:rPr>
              <a:t>	generate a question</a:t>
            </a:r>
          </a:p>
          <a:p>
            <a:pPr eaLnBrk="1" hangingPunct="1">
              <a:spcBef>
                <a:spcPct val="20000"/>
              </a:spcBef>
              <a:buClr>
                <a:schemeClr val="hlink"/>
              </a:buClr>
              <a:buSzPct val="70000"/>
              <a:defRPr/>
            </a:pPr>
            <a:r>
              <a:rPr lang="en-CA" sz="3600" b="1" kern="0" dirty="0" smtClean="0">
                <a:latin typeface="Arial" pitchFamily="34" charset="0"/>
                <a:cs typeface="Arial" pitchFamily="34" charset="0"/>
              </a:rPr>
              <a:t>Step 2 – Research and Reflect</a:t>
            </a:r>
          </a:p>
          <a:p>
            <a:pPr eaLnBrk="1" hangingPunct="1">
              <a:spcBef>
                <a:spcPct val="20000"/>
              </a:spcBef>
              <a:buClr>
                <a:schemeClr val="hlink"/>
              </a:buClr>
              <a:buSzPct val="70000"/>
              <a:defRPr/>
            </a:pPr>
            <a:r>
              <a:rPr lang="en-CA" sz="2800" b="1" kern="0" dirty="0" smtClean="0">
                <a:latin typeface="Arial" pitchFamily="34" charset="0"/>
                <a:cs typeface="Arial" pitchFamily="34" charset="0"/>
              </a:rPr>
              <a:t>	identify resources</a:t>
            </a:r>
          </a:p>
          <a:p>
            <a:pPr eaLnBrk="1" hangingPunct="1">
              <a:spcBef>
                <a:spcPct val="20000"/>
              </a:spcBef>
              <a:buClr>
                <a:schemeClr val="hlink"/>
              </a:buClr>
              <a:buSzPct val="70000"/>
              <a:defRPr/>
            </a:pPr>
            <a:r>
              <a:rPr lang="en-CA" sz="2800" b="1" kern="0" dirty="0" smtClean="0">
                <a:latin typeface="Arial" pitchFamily="34" charset="0"/>
                <a:cs typeface="Arial" pitchFamily="34" charset="0"/>
              </a:rPr>
              <a:t>	reflect / refine question</a:t>
            </a:r>
          </a:p>
          <a:p>
            <a:pPr eaLnBrk="1" hangingPunct="1">
              <a:spcBef>
                <a:spcPct val="20000"/>
              </a:spcBef>
              <a:buClr>
                <a:schemeClr val="hlink"/>
              </a:buClr>
              <a:buSzPct val="70000"/>
              <a:defRPr/>
            </a:pPr>
            <a:r>
              <a:rPr lang="en-CA" sz="3600" b="1" kern="0" dirty="0" smtClean="0">
                <a:latin typeface="Arial" pitchFamily="34" charset="0"/>
                <a:cs typeface="Arial" pitchFamily="34" charset="0"/>
              </a:rPr>
              <a:t>Step 3 – Evaluate</a:t>
            </a:r>
          </a:p>
          <a:p>
            <a:pPr eaLnBrk="1" hangingPunct="1">
              <a:spcBef>
                <a:spcPct val="20000"/>
              </a:spcBef>
              <a:buClr>
                <a:schemeClr val="hlink"/>
              </a:buClr>
              <a:buSzPct val="70000"/>
              <a:defRPr/>
            </a:pPr>
            <a:r>
              <a:rPr lang="en-CA" sz="2800" b="1" kern="0" dirty="0" smtClean="0">
                <a:latin typeface="Arial" pitchFamily="34" charset="0"/>
                <a:cs typeface="Arial" pitchFamily="34" charset="0"/>
              </a:rPr>
              <a:t>	evaluate resources</a:t>
            </a:r>
          </a:p>
          <a:p>
            <a:pPr eaLnBrk="1" hangingPunct="1">
              <a:spcBef>
                <a:spcPct val="20000"/>
              </a:spcBef>
              <a:buClr>
                <a:schemeClr val="hlink"/>
              </a:buClr>
              <a:buSzPct val="70000"/>
              <a:defRPr/>
            </a:pPr>
            <a:r>
              <a:rPr lang="en-CA" sz="2800" b="1" kern="0" dirty="0" smtClean="0">
                <a:latin typeface="Arial" pitchFamily="34" charset="0"/>
                <a:cs typeface="Arial" pitchFamily="34" charset="0"/>
              </a:rPr>
              <a:t>	evaluate question</a:t>
            </a:r>
          </a:p>
          <a:p>
            <a:pPr eaLnBrk="1" hangingPunct="1">
              <a:spcBef>
                <a:spcPct val="20000"/>
              </a:spcBef>
              <a:buClr>
                <a:schemeClr val="hlink"/>
              </a:buClr>
              <a:buSzPct val="70000"/>
              <a:defRPr/>
            </a:pPr>
            <a:r>
              <a:rPr lang="en-CA" sz="3600" b="1" kern="0" dirty="0" smtClean="0">
                <a:latin typeface="Arial" pitchFamily="34" charset="0"/>
                <a:cs typeface="Arial" pitchFamily="34" charset="0"/>
              </a:rPr>
              <a:t>Step 4 – Construct</a:t>
            </a:r>
          </a:p>
          <a:p>
            <a:pPr eaLnBrk="1" hangingPunct="1">
              <a:spcBef>
                <a:spcPct val="20000"/>
              </a:spcBef>
              <a:buClr>
                <a:schemeClr val="hlink"/>
              </a:buClr>
              <a:buSzPct val="70000"/>
              <a:defRPr/>
            </a:pPr>
            <a:r>
              <a:rPr lang="en-CA" sz="2800" b="1" kern="0" dirty="0" smtClean="0">
                <a:latin typeface="Arial" pitchFamily="34" charset="0"/>
                <a:cs typeface="Arial" pitchFamily="34" charset="0"/>
              </a:rPr>
              <a:t>	present and explain</a:t>
            </a:r>
            <a:endParaRPr lang="en-US" sz="2800" b="1" kern="0" dirty="0">
              <a:latin typeface="Arial" pitchFamily="34" charset="0"/>
              <a:cs typeface="Arial" pitchFamily="34" charset="0"/>
            </a:endParaRPr>
          </a:p>
        </p:txBody>
      </p:sp>
      <p:sp>
        <p:nvSpPr>
          <p:cNvPr id="4" name="Rectangle 3"/>
          <p:cNvSpPr/>
          <p:nvPr/>
        </p:nvSpPr>
        <p:spPr>
          <a:xfrm>
            <a:off x="6570617" y="5042118"/>
            <a:ext cx="2573383" cy="1815882"/>
          </a:xfrm>
          <a:prstGeom prst="rect">
            <a:avLst/>
          </a:prstGeom>
        </p:spPr>
        <p:txBody>
          <a:bodyPr wrap="square">
            <a:spAutoFit/>
          </a:bodyPr>
          <a:lstStyle/>
          <a:p>
            <a:r>
              <a:rPr lang="en-CA" sz="2800" dirty="0" smtClean="0">
                <a:latin typeface="Arial Black" pitchFamily="34" charset="0"/>
                <a:hlinkClick r:id="rId2"/>
              </a:rPr>
              <a:t>Click here for the shared Google Doc</a:t>
            </a:r>
            <a:endParaRPr lang="en-CA" sz="2800" dirty="0">
              <a:latin typeface="Arial Black"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500"/>
                                        <p:tgtEl>
                                          <p:spTgt spid="5">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7" end="7"/>
                                            </p:txEl>
                                          </p:spTgt>
                                        </p:tgtEl>
                                        <p:attrNameLst>
                                          <p:attrName>style.visibility</p:attrName>
                                        </p:attrNameLst>
                                      </p:cBhvr>
                                      <p:to>
                                        <p:strVal val="visible"/>
                                      </p:to>
                                    </p:set>
                                    <p:animEffect transition="in" filter="fade">
                                      <p:cBhvr>
                                        <p:cTn id="32" dur="500"/>
                                        <p:tgtEl>
                                          <p:spTgt spid="5">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Effect transition="in" filter="fade">
                                      <p:cBhvr>
                                        <p:cTn id="37" dur="500"/>
                                        <p:tgtEl>
                                          <p:spTgt spid="5">
                                            <p:txEl>
                                              <p:pRg st="8" end="8"/>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5">
                                            <p:txEl>
                                              <p:pRg st="9" end="9"/>
                                            </p:txEl>
                                          </p:spTgt>
                                        </p:tgtEl>
                                        <p:attrNameLst>
                                          <p:attrName>style.visibility</p:attrName>
                                        </p:attrNameLst>
                                      </p:cBhvr>
                                      <p:to>
                                        <p:strVal val="visible"/>
                                      </p:to>
                                    </p:set>
                                    <p:animEffect transition="in" filter="fade">
                                      <p:cBhvr>
                                        <p:cTn id="40" dur="500"/>
                                        <p:tgtEl>
                                          <p:spTgt spid="5">
                                            <p:txEl>
                                              <p:pRg st="9" end="9"/>
                                            </p:txEl>
                                          </p:spTgt>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1113"/>
            <a:ext cx="9144000" cy="1143001"/>
          </a:xfrm>
        </p:spPr>
        <p:txBody>
          <a:bodyPr/>
          <a:lstStyle/>
          <a:p>
            <a:pPr>
              <a:defRPr/>
            </a:pPr>
            <a:r>
              <a:rPr lang="en-US" dirty="0" smtClean="0"/>
              <a:t>Other frameworks for Inquiry:</a:t>
            </a:r>
            <a:endParaRPr lang="en-US" dirty="0"/>
          </a:p>
        </p:txBody>
      </p:sp>
      <p:sp>
        <p:nvSpPr>
          <p:cNvPr id="6" name="Rectangle 3"/>
          <p:cNvSpPr txBox="1">
            <a:spLocks noChangeArrowheads="1"/>
          </p:cNvSpPr>
          <p:nvPr/>
        </p:nvSpPr>
        <p:spPr bwMode="auto">
          <a:xfrm>
            <a:off x="653142" y="1137012"/>
            <a:ext cx="6910252" cy="5720987"/>
          </a:xfrm>
          <a:prstGeom prst="rect">
            <a:avLst/>
          </a:prstGeom>
          <a:noFill/>
          <a:ln w="9525">
            <a:noFill/>
            <a:miter lim="800000"/>
            <a:headEnd/>
            <a:tailEnd/>
          </a:ln>
          <a:effectLst/>
        </p:spPr>
        <p:txBody>
          <a:bodyPr/>
          <a:lstStyle/>
          <a:p>
            <a:pPr eaLnBrk="1" hangingPunct="1">
              <a:spcBef>
                <a:spcPct val="20000"/>
              </a:spcBef>
              <a:buClr>
                <a:schemeClr val="hlink"/>
              </a:buClr>
              <a:buSzPct val="70000"/>
              <a:defRPr/>
            </a:pPr>
            <a:endParaRPr lang="en-CA" sz="3600" b="1" kern="0" dirty="0" smtClean="0">
              <a:latin typeface="Arial" pitchFamily="34" charset="0"/>
              <a:cs typeface="Arial" pitchFamily="34" charset="0"/>
              <a:hlinkClick r:id="rId2"/>
            </a:endParaRPr>
          </a:p>
          <a:p>
            <a:pPr eaLnBrk="1" hangingPunct="1">
              <a:spcBef>
                <a:spcPct val="20000"/>
              </a:spcBef>
              <a:buClr>
                <a:schemeClr val="hlink"/>
              </a:buClr>
              <a:buSzPct val="70000"/>
              <a:defRPr/>
            </a:pPr>
            <a:r>
              <a:rPr lang="en-CA" sz="3600" b="1" kern="0" dirty="0" smtClean="0">
                <a:latin typeface="Arial Black" pitchFamily="34" charset="0"/>
                <a:cs typeface="Arial" pitchFamily="34" charset="0"/>
                <a:hlinkClick r:id="rId2"/>
              </a:rPr>
              <a:t>SMARTER SCIENCE</a:t>
            </a:r>
            <a:endParaRPr lang="en-CA" sz="3600" b="1" kern="0" dirty="0" smtClean="0">
              <a:latin typeface="Arial Black" pitchFamily="34" charset="0"/>
              <a:cs typeface="Arial" pitchFamily="34" charset="0"/>
            </a:endParaRPr>
          </a:p>
          <a:p>
            <a:pPr eaLnBrk="1" hangingPunct="1">
              <a:spcBef>
                <a:spcPct val="20000"/>
              </a:spcBef>
              <a:buClr>
                <a:schemeClr val="hlink"/>
              </a:buClr>
              <a:buSzPct val="70000"/>
              <a:defRPr/>
            </a:pPr>
            <a:endParaRPr lang="en-CA" sz="3600" b="1" kern="0" dirty="0" smtClean="0">
              <a:latin typeface="Arial Black" pitchFamily="34" charset="0"/>
              <a:cs typeface="Arial" pitchFamily="34" charset="0"/>
            </a:endParaRPr>
          </a:p>
          <a:p>
            <a:pPr eaLnBrk="1" hangingPunct="1">
              <a:spcBef>
                <a:spcPct val="20000"/>
              </a:spcBef>
              <a:buClr>
                <a:schemeClr val="hlink"/>
              </a:buClr>
              <a:buSzPct val="70000"/>
              <a:defRPr/>
            </a:pPr>
            <a:r>
              <a:rPr lang="en-CA" sz="3600" b="1" kern="0" dirty="0" smtClean="0">
                <a:latin typeface="Arial Black" pitchFamily="34" charset="0"/>
                <a:cs typeface="Arial" pitchFamily="34" charset="0"/>
                <a:hlinkClick r:id="rId3"/>
              </a:rPr>
              <a:t>POGIL</a:t>
            </a:r>
          </a:p>
          <a:p>
            <a:pPr eaLnBrk="1" hangingPunct="1">
              <a:spcBef>
                <a:spcPct val="20000"/>
              </a:spcBef>
              <a:buClr>
                <a:schemeClr val="hlink"/>
              </a:buClr>
              <a:buSzPct val="70000"/>
              <a:defRPr/>
            </a:pPr>
            <a:r>
              <a:rPr lang="en-CA" sz="3600" b="1" kern="0" dirty="0" smtClean="0">
                <a:latin typeface="Arial" pitchFamily="34" charset="0"/>
                <a:cs typeface="Arial" pitchFamily="34" charset="0"/>
                <a:hlinkClick r:id="rId3"/>
              </a:rPr>
              <a:t>(Process Oriented Guided Inquiry Learning)</a:t>
            </a:r>
            <a:endParaRPr lang="en-CA" sz="3600" b="1" kern="0" dirty="0" smtClean="0">
              <a:latin typeface="Arial" pitchFamily="34" charset="0"/>
              <a:cs typeface="Arial" pitchFamily="34"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bwMode="auto">
          <a:xfrm>
            <a:off x="484496" y="232012"/>
            <a:ext cx="8229600" cy="9223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CA" dirty="0" smtClean="0">
                <a:latin typeface="Arial Black" pitchFamily="34" charset="0"/>
              </a:rPr>
              <a:t>Now What?</a:t>
            </a:r>
          </a:p>
        </p:txBody>
      </p:sp>
      <p:sp>
        <p:nvSpPr>
          <p:cNvPr id="29698" name="Rectangle 3"/>
          <p:cNvSpPr>
            <a:spLocks noGrp="1" noChangeArrowheads="1"/>
          </p:cNvSpPr>
          <p:nvPr>
            <p:ph idx="1"/>
          </p:nvPr>
        </p:nvSpPr>
        <p:spPr>
          <a:xfrm>
            <a:off x="470847" y="1196286"/>
            <a:ext cx="8346581" cy="5661713"/>
          </a:xfrm>
        </p:spPr>
        <p:txBody>
          <a:bodyPr/>
          <a:lstStyle/>
          <a:p>
            <a:pPr eaLnBrk="1" hangingPunct="1"/>
            <a:r>
              <a:rPr lang="en-CA" sz="3600" dirty="0" smtClean="0">
                <a:solidFill>
                  <a:schemeClr val="tx1"/>
                </a:solidFill>
                <a:sym typeface="Wingdings"/>
              </a:rPr>
              <a:t>Identify goals for adding inquiry to a lesson / unit / course?</a:t>
            </a:r>
          </a:p>
          <a:p>
            <a:pPr eaLnBrk="1" hangingPunct="1"/>
            <a:r>
              <a:rPr lang="en-CA" sz="3600" dirty="0" smtClean="0">
                <a:sym typeface="Wingdings"/>
              </a:rPr>
              <a:t>Identify starting points (discrepant events / interesting lessons / modify lessons)</a:t>
            </a:r>
          </a:p>
          <a:p>
            <a:pPr eaLnBrk="1" hangingPunct="1"/>
            <a:r>
              <a:rPr lang="en-CA" sz="3600" dirty="0" smtClean="0">
                <a:solidFill>
                  <a:schemeClr val="tx1"/>
                </a:solidFill>
                <a:sym typeface="Wingdings"/>
              </a:rPr>
              <a:t>Plan for implementation / observation / experimentation at next CLC – date?</a:t>
            </a:r>
          </a:p>
          <a:p>
            <a:pPr eaLnBrk="1" hangingPunct="1"/>
            <a:r>
              <a:rPr lang="en-CA" sz="3600" dirty="0" smtClean="0">
                <a:sym typeface="Wingdings"/>
              </a:rPr>
              <a:t>Anything else?</a:t>
            </a:r>
            <a:endParaRPr lang="en-CA" sz="3600" dirty="0" smtClean="0">
              <a:solidFill>
                <a:schemeClr val="tx1"/>
              </a:solidFill>
              <a:sym typeface="Wingdings"/>
            </a:endParaRPr>
          </a:p>
          <a:p>
            <a:pPr eaLnBrk="1" hangingPunct="1"/>
            <a:endParaRPr lang="en-CA" sz="2000" dirty="0" smtClean="0">
              <a:latin typeface="Arial Black" pitchFamily="34" charset="0"/>
            </a:endParaRPr>
          </a:p>
        </p:txBody>
      </p:sp>
      <p:sp>
        <p:nvSpPr>
          <p:cNvPr id="29700" name="Text Box 5"/>
          <p:cNvSpPr txBox="1">
            <a:spLocks noChangeArrowheads="1"/>
          </p:cNvSpPr>
          <p:nvPr/>
        </p:nvSpPr>
        <p:spPr bwMode="auto">
          <a:xfrm>
            <a:off x="4859338" y="3716338"/>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1" name="Text Box 6"/>
          <p:cNvSpPr txBox="1">
            <a:spLocks noChangeArrowheads="1"/>
          </p:cNvSpPr>
          <p:nvPr/>
        </p:nvSpPr>
        <p:spPr bwMode="auto">
          <a:xfrm>
            <a:off x="1042988" y="3213100"/>
            <a:ext cx="7058025" cy="457200"/>
          </a:xfrm>
          <a:prstGeom prst="rect">
            <a:avLst/>
          </a:prstGeom>
          <a:noFill/>
          <a:ln w="9525">
            <a:noFill/>
            <a:miter lim="800000"/>
            <a:headEnd/>
            <a:tailEnd/>
          </a:ln>
        </p:spPr>
        <p:txBody>
          <a:bodyPr>
            <a:spAutoFit/>
          </a:bodyPr>
          <a:lstStyle/>
          <a:p>
            <a:pPr>
              <a:spcBef>
                <a:spcPct val="50000"/>
              </a:spcBef>
            </a:pPr>
            <a:endParaRPr lang="en-US" sz="2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69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69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bwMode="auto">
          <a:xfrm>
            <a:off x="484496" y="232012"/>
            <a:ext cx="8229600" cy="9223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CA" dirty="0" smtClean="0">
                <a:latin typeface="Arial Black" pitchFamily="34" charset="0"/>
              </a:rPr>
              <a:t>Student Success</a:t>
            </a:r>
          </a:p>
        </p:txBody>
      </p:sp>
      <p:sp>
        <p:nvSpPr>
          <p:cNvPr id="29698" name="Rectangle 3"/>
          <p:cNvSpPr>
            <a:spLocks noGrp="1" noChangeArrowheads="1"/>
          </p:cNvSpPr>
          <p:nvPr>
            <p:ph idx="1"/>
          </p:nvPr>
        </p:nvSpPr>
        <p:spPr>
          <a:xfrm>
            <a:off x="470847" y="1196287"/>
            <a:ext cx="8346581" cy="4897438"/>
          </a:xfrm>
        </p:spPr>
        <p:txBody>
          <a:bodyPr/>
          <a:lstStyle/>
          <a:p>
            <a:pPr algn="ctr" eaLnBrk="1" hangingPunct="1"/>
            <a:r>
              <a:rPr lang="en-CA" sz="3600" dirty="0" smtClean="0">
                <a:solidFill>
                  <a:schemeClr val="tx1"/>
                </a:solidFill>
                <a:sym typeface="Wingdings"/>
              </a:rPr>
              <a:t> </a:t>
            </a:r>
            <a:r>
              <a:rPr lang="en-CA" sz="3600" dirty="0" smtClean="0">
                <a:solidFill>
                  <a:schemeClr val="tx1"/>
                </a:solidFill>
              </a:rPr>
              <a:t>Engagement leads to </a:t>
            </a:r>
          </a:p>
          <a:p>
            <a:pPr algn="ctr" eaLnBrk="1" hangingPunct="1">
              <a:buNone/>
            </a:pPr>
            <a:r>
              <a:rPr lang="en-CA" sz="3600" dirty="0" smtClean="0">
                <a:sym typeface="Wingdings"/>
              </a:rPr>
              <a:t> </a:t>
            </a:r>
            <a:r>
              <a:rPr lang="en-CA" sz="3600" dirty="0" smtClean="0">
                <a:solidFill>
                  <a:schemeClr val="tx1"/>
                </a:solidFill>
              </a:rPr>
              <a:t>achievement</a:t>
            </a:r>
          </a:p>
          <a:p>
            <a:pPr algn="ctr" eaLnBrk="1" hangingPunct="1"/>
            <a:endParaRPr lang="en-CA" sz="3600" dirty="0" smtClean="0">
              <a:latin typeface="Arial Black" pitchFamily="34" charset="0"/>
            </a:endParaRPr>
          </a:p>
          <a:p>
            <a:pPr algn="ctr" eaLnBrk="1" hangingPunct="1"/>
            <a:r>
              <a:rPr lang="en-CA" sz="3600" dirty="0" smtClean="0">
                <a:sym typeface="Wingdings"/>
              </a:rPr>
              <a:t> E</a:t>
            </a:r>
            <a:r>
              <a:rPr lang="en-CA" sz="3600" dirty="0" smtClean="0"/>
              <a:t>ngagement in </a:t>
            </a:r>
          </a:p>
          <a:p>
            <a:pPr algn="ctr" eaLnBrk="1" hangingPunct="1">
              <a:buNone/>
            </a:pPr>
            <a:r>
              <a:rPr lang="en-CA" sz="3600" u="sng" dirty="0" smtClean="0">
                <a:latin typeface="Arial Black" pitchFamily="34" charset="0"/>
              </a:rPr>
              <a:t>INQUIRY-BASED</a:t>
            </a:r>
            <a:r>
              <a:rPr lang="en-CA" sz="3600" dirty="0" smtClean="0"/>
              <a:t> classrooms</a:t>
            </a:r>
            <a:endParaRPr lang="en-CA" sz="2000" dirty="0" smtClean="0"/>
          </a:p>
          <a:p>
            <a:pPr eaLnBrk="1" hangingPunct="1">
              <a:buFontTx/>
              <a:buNone/>
            </a:pPr>
            <a:endParaRPr lang="en-CA" sz="2000" dirty="0" smtClean="0">
              <a:latin typeface="Arial Black" pitchFamily="34" charset="0"/>
            </a:endParaRPr>
          </a:p>
          <a:p>
            <a:pPr eaLnBrk="1" hangingPunct="1">
              <a:buFontTx/>
              <a:buNone/>
            </a:pPr>
            <a:r>
              <a:rPr lang="en-CA" sz="2000" dirty="0" smtClean="0">
                <a:latin typeface="Arial Black" pitchFamily="34" charset="0"/>
              </a:rPr>
              <a:t>Capacity Building Series – October 2011</a:t>
            </a:r>
          </a:p>
          <a:p>
            <a:pPr eaLnBrk="1" hangingPunct="1">
              <a:buFontTx/>
              <a:buNone/>
            </a:pPr>
            <a:r>
              <a:rPr lang="en-CA" sz="2000" dirty="0" smtClean="0">
                <a:latin typeface="Arial Black" pitchFamily="34" charset="0"/>
              </a:rPr>
              <a:t>(Student achievement division – Ministry of Education)</a:t>
            </a:r>
          </a:p>
        </p:txBody>
      </p:sp>
      <p:sp>
        <p:nvSpPr>
          <p:cNvPr id="29700" name="Text Box 5"/>
          <p:cNvSpPr txBox="1">
            <a:spLocks noChangeArrowheads="1"/>
          </p:cNvSpPr>
          <p:nvPr/>
        </p:nvSpPr>
        <p:spPr bwMode="auto">
          <a:xfrm>
            <a:off x="4859338" y="3716338"/>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1" name="Text Box 6"/>
          <p:cNvSpPr txBox="1">
            <a:spLocks noChangeArrowheads="1"/>
          </p:cNvSpPr>
          <p:nvPr/>
        </p:nvSpPr>
        <p:spPr bwMode="auto">
          <a:xfrm>
            <a:off x="1042988" y="3213100"/>
            <a:ext cx="7058025" cy="457200"/>
          </a:xfrm>
          <a:prstGeom prst="rect">
            <a:avLst/>
          </a:prstGeom>
          <a:noFill/>
          <a:ln w="9525">
            <a:noFill/>
            <a:miter lim="800000"/>
            <a:headEnd/>
            <a:tailEnd/>
          </a:ln>
        </p:spPr>
        <p:txBody>
          <a:bodyPr>
            <a:spAutoFit/>
          </a:bodyPr>
          <a:lstStyle/>
          <a:p>
            <a:pPr>
              <a:spcBef>
                <a:spcPct val="50000"/>
              </a:spcBef>
            </a:pPr>
            <a:endParaRPr lang="en-US" sz="2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69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6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bwMode="auto">
          <a:xfrm>
            <a:off x="484496" y="232012"/>
            <a:ext cx="8229600" cy="9223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CA" dirty="0" smtClean="0">
                <a:latin typeface="Arial Black" pitchFamily="34" charset="0"/>
              </a:rPr>
              <a:t>Student Success</a:t>
            </a:r>
          </a:p>
        </p:txBody>
      </p:sp>
      <p:sp>
        <p:nvSpPr>
          <p:cNvPr id="29698" name="Rectangle 3"/>
          <p:cNvSpPr>
            <a:spLocks noGrp="1" noChangeArrowheads="1"/>
          </p:cNvSpPr>
          <p:nvPr>
            <p:ph idx="1"/>
          </p:nvPr>
        </p:nvSpPr>
        <p:spPr>
          <a:xfrm>
            <a:off x="470848" y="1196287"/>
            <a:ext cx="8229600" cy="4897438"/>
          </a:xfrm>
        </p:spPr>
        <p:txBody>
          <a:bodyPr/>
          <a:lstStyle/>
          <a:p>
            <a:pPr eaLnBrk="1" hangingPunct="1">
              <a:buNone/>
            </a:pPr>
            <a:r>
              <a:rPr lang="en-CA" sz="3600" dirty="0" smtClean="0">
                <a:solidFill>
                  <a:schemeClr val="tx1"/>
                </a:solidFill>
                <a:latin typeface="Arial Black" pitchFamily="34" charset="0"/>
                <a:sym typeface="Wingdings"/>
              </a:rPr>
              <a:t>Engaged Students:</a:t>
            </a:r>
            <a:endParaRPr lang="en-CA" sz="3600" dirty="0" smtClean="0">
              <a:solidFill>
                <a:schemeClr val="tx1"/>
              </a:solidFill>
              <a:latin typeface="Arial Black" pitchFamily="34" charset="0"/>
            </a:endParaRPr>
          </a:p>
          <a:p>
            <a:pPr algn="ctr" eaLnBrk="1" hangingPunct="1"/>
            <a:r>
              <a:rPr lang="en-CA" sz="3600" dirty="0" smtClean="0">
                <a:latin typeface="Arial Black" pitchFamily="34" charset="0"/>
              </a:rPr>
              <a:t>Are interested</a:t>
            </a:r>
          </a:p>
          <a:p>
            <a:pPr algn="ctr" eaLnBrk="1" hangingPunct="1"/>
            <a:r>
              <a:rPr lang="en-CA" sz="3600" dirty="0" smtClean="0">
                <a:latin typeface="Arial Black" pitchFamily="34" charset="0"/>
              </a:rPr>
              <a:t>Are persistent</a:t>
            </a:r>
          </a:p>
          <a:p>
            <a:pPr algn="ctr" eaLnBrk="1" hangingPunct="1"/>
            <a:r>
              <a:rPr lang="en-CA" sz="3600" dirty="0" smtClean="0">
                <a:latin typeface="Arial Black" pitchFamily="34" charset="0"/>
              </a:rPr>
              <a:t>Are accountable</a:t>
            </a:r>
          </a:p>
          <a:p>
            <a:pPr algn="ctr" eaLnBrk="1" hangingPunct="1"/>
            <a:r>
              <a:rPr lang="en-CA" sz="3600" dirty="0" smtClean="0">
                <a:latin typeface="Arial Black" pitchFamily="34" charset="0"/>
              </a:rPr>
              <a:t>Stay on task</a:t>
            </a:r>
          </a:p>
          <a:p>
            <a:pPr algn="ctr" eaLnBrk="1" hangingPunct="1"/>
            <a:endParaRPr lang="en-CA" sz="2000" dirty="0" smtClean="0">
              <a:latin typeface="Arial Black" pitchFamily="34" charset="0"/>
            </a:endParaRPr>
          </a:p>
          <a:p>
            <a:pPr eaLnBrk="1" hangingPunct="1">
              <a:buFontTx/>
              <a:buNone/>
            </a:pPr>
            <a:endParaRPr lang="en-CA" sz="2000" dirty="0" smtClean="0">
              <a:latin typeface="Arial Black" pitchFamily="34" charset="0"/>
            </a:endParaRPr>
          </a:p>
          <a:p>
            <a:pPr eaLnBrk="1" hangingPunct="1">
              <a:buFontTx/>
              <a:buNone/>
            </a:pPr>
            <a:r>
              <a:rPr lang="en-CA" sz="2000" dirty="0" smtClean="0">
                <a:latin typeface="Arial Black" pitchFamily="34" charset="0"/>
              </a:rPr>
              <a:t>Capacity Building Series – October 2011</a:t>
            </a:r>
          </a:p>
          <a:p>
            <a:pPr eaLnBrk="1" hangingPunct="1">
              <a:buFontTx/>
              <a:buNone/>
            </a:pPr>
            <a:r>
              <a:rPr lang="en-CA" sz="2000" dirty="0" smtClean="0">
                <a:latin typeface="Arial Black" pitchFamily="34" charset="0"/>
              </a:rPr>
              <a:t>(Student achievement division – Ministry of Education)</a:t>
            </a:r>
          </a:p>
        </p:txBody>
      </p:sp>
      <p:sp>
        <p:nvSpPr>
          <p:cNvPr id="29699" name="Text Box 4"/>
          <p:cNvSpPr txBox="1">
            <a:spLocks noChangeArrowheads="1"/>
          </p:cNvSpPr>
          <p:nvPr/>
        </p:nvSpPr>
        <p:spPr bwMode="auto">
          <a:xfrm>
            <a:off x="539750" y="3789363"/>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0" name="Text Box 5"/>
          <p:cNvSpPr txBox="1">
            <a:spLocks noChangeArrowheads="1"/>
          </p:cNvSpPr>
          <p:nvPr/>
        </p:nvSpPr>
        <p:spPr bwMode="auto">
          <a:xfrm>
            <a:off x="4859338" y="3716338"/>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1" name="Text Box 6"/>
          <p:cNvSpPr txBox="1">
            <a:spLocks noChangeArrowheads="1"/>
          </p:cNvSpPr>
          <p:nvPr/>
        </p:nvSpPr>
        <p:spPr bwMode="auto">
          <a:xfrm>
            <a:off x="1042988" y="3213100"/>
            <a:ext cx="7058025" cy="457200"/>
          </a:xfrm>
          <a:prstGeom prst="rect">
            <a:avLst/>
          </a:prstGeom>
          <a:noFill/>
          <a:ln w="9525">
            <a:noFill/>
            <a:miter lim="800000"/>
            <a:headEnd/>
            <a:tailEnd/>
          </a:ln>
        </p:spPr>
        <p:txBody>
          <a:bodyPr>
            <a:spAutoFit/>
          </a:bodyPr>
          <a:lstStyle/>
          <a:p>
            <a:pPr>
              <a:spcBef>
                <a:spcPct val="50000"/>
              </a:spcBef>
            </a:pPr>
            <a:endParaRPr lang="en-US" sz="2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69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69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6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bwMode="auto">
          <a:xfrm>
            <a:off x="484496" y="232012"/>
            <a:ext cx="8229600" cy="9223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CA" dirty="0" smtClean="0">
                <a:latin typeface="Arial Black" pitchFamily="34" charset="0"/>
              </a:rPr>
              <a:t>IBL involves… </a:t>
            </a:r>
          </a:p>
        </p:txBody>
      </p:sp>
      <p:sp>
        <p:nvSpPr>
          <p:cNvPr id="29698" name="Rectangle 3"/>
          <p:cNvSpPr>
            <a:spLocks noGrp="1" noChangeArrowheads="1"/>
          </p:cNvSpPr>
          <p:nvPr>
            <p:ph idx="1"/>
          </p:nvPr>
        </p:nvSpPr>
        <p:spPr>
          <a:xfrm>
            <a:off x="470848" y="1196287"/>
            <a:ext cx="8229600" cy="4897438"/>
          </a:xfrm>
        </p:spPr>
        <p:txBody>
          <a:bodyPr/>
          <a:lstStyle/>
          <a:p>
            <a:pPr eaLnBrk="1" hangingPunct="1"/>
            <a:r>
              <a:rPr lang="en-CA" sz="3600" dirty="0" smtClean="0">
                <a:solidFill>
                  <a:schemeClr val="tx1"/>
                </a:solidFill>
                <a:latin typeface="Arial Black" pitchFamily="34" charset="0"/>
                <a:sym typeface="Wingdings"/>
              </a:rPr>
              <a:t>A variety of sources</a:t>
            </a:r>
          </a:p>
          <a:p>
            <a:pPr eaLnBrk="1" hangingPunct="1"/>
            <a:r>
              <a:rPr lang="en-CA" sz="3600" dirty="0" smtClean="0">
                <a:latin typeface="Arial Black" pitchFamily="34" charset="0"/>
                <a:sym typeface="Wingdings"/>
              </a:rPr>
              <a:t>More than right / wrong answers</a:t>
            </a:r>
          </a:p>
          <a:p>
            <a:pPr eaLnBrk="1" hangingPunct="1"/>
            <a:r>
              <a:rPr lang="en-CA" sz="3600" dirty="0" smtClean="0">
                <a:latin typeface="Arial Black" pitchFamily="34" charset="0"/>
                <a:sym typeface="Wingdings"/>
              </a:rPr>
              <a:t>Exploration and research</a:t>
            </a:r>
          </a:p>
          <a:p>
            <a:pPr eaLnBrk="1" hangingPunct="1"/>
            <a:r>
              <a:rPr lang="en-CA" sz="3600" dirty="0" smtClean="0">
                <a:latin typeface="Arial Black" pitchFamily="34" charset="0"/>
                <a:sym typeface="Wingdings"/>
              </a:rPr>
              <a:t>Reflection</a:t>
            </a:r>
          </a:p>
          <a:p>
            <a:pPr eaLnBrk="1" hangingPunct="1"/>
            <a:r>
              <a:rPr lang="en-CA" sz="3600" dirty="0" smtClean="0">
                <a:latin typeface="Arial Black" pitchFamily="34" charset="0"/>
                <a:sym typeface="Wingdings"/>
              </a:rPr>
              <a:t>Contextual tasks</a:t>
            </a:r>
            <a:endParaRPr lang="en-CA" sz="3600" dirty="0" smtClean="0">
              <a:latin typeface="Arial Black" pitchFamily="34" charset="0"/>
            </a:endParaRPr>
          </a:p>
          <a:p>
            <a:pPr algn="ctr" eaLnBrk="1" hangingPunct="1"/>
            <a:endParaRPr lang="en-CA" sz="2000" dirty="0" smtClean="0">
              <a:latin typeface="Arial Black" pitchFamily="34" charset="0"/>
            </a:endParaRPr>
          </a:p>
          <a:p>
            <a:pPr eaLnBrk="1" hangingPunct="1">
              <a:buFontTx/>
              <a:buNone/>
            </a:pPr>
            <a:endParaRPr lang="en-CA" sz="2000" dirty="0" smtClean="0">
              <a:latin typeface="Arial Black" pitchFamily="34" charset="0"/>
            </a:endParaRPr>
          </a:p>
          <a:p>
            <a:pPr eaLnBrk="1" hangingPunct="1">
              <a:buFontTx/>
              <a:buNone/>
            </a:pPr>
            <a:r>
              <a:rPr lang="en-CA" sz="2000" dirty="0" smtClean="0">
                <a:latin typeface="Arial Black" pitchFamily="34" charset="0"/>
              </a:rPr>
              <a:t>Capacity Building Series – October 2011</a:t>
            </a:r>
          </a:p>
          <a:p>
            <a:pPr eaLnBrk="1" hangingPunct="1">
              <a:buFontTx/>
              <a:buNone/>
            </a:pPr>
            <a:r>
              <a:rPr lang="en-CA" sz="2000" dirty="0" smtClean="0">
                <a:latin typeface="Arial Black" pitchFamily="34" charset="0"/>
              </a:rPr>
              <a:t>(Student achievement division – Ministry of Education)</a:t>
            </a:r>
          </a:p>
        </p:txBody>
      </p:sp>
      <p:sp>
        <p:nvSpPr>
          <p:cNvPr id="29699" name="Text Box 4"/>
          <p:cNvSpPr txBox="1">
            <a:spLocks noChangeArrowheads="1"/>
          </p:cNvSpPr>
          <p:nvPr/>
        </p:nvSpPr>
        <p:spPr bwMode="auto">
          <a:xfrm>
            <a:off x="539750" y="3789363"/>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0" name="Text Box 5"/>
          <p:cNvSpPr txBox="1">
            <a:spLocks noChangeArrowheads="1"/>
          </p:cNvSpPr>
          <p:nvPr/>
        </p:nvSpPr>
        <p:spPr bwMode="auto">
          <a:xfrm>
            <a:off x="4859338" y="3716338"/>
            <a:ext cx="3527425" cy="366712"/>
          </a:xfrm>
          <a:prstGeom prst="rect">
            <a:avLst/>
          </a:prstGeom>
          <a:noFill/>
          <a:ln w="9525">
            <a:noFill/>
            <a:miter lim="800000"/>
            <a:headEnd/>
            <a:tailEnd/>
          </a:ln>
        </p:spPr>
        <p:txBody>
          <a:bodyPr>
            <a:spAutoFit/>
          </a:bodyPr>
          <a:lstStyle/>
          <a:p>
            <a:pPr>
              <a:spcBef>
                <a:spcPct val="50000"/>
              </a:spcBef>
            </a:pPr>
            <a:endParaRPr lang="en-US" dirty="0"/>
          </a:p>
        </p:txBody>
      </p:sp>
      <p:sp>
        <p:nvSpPr>
          <p:cNvPr id="29701" name="Text Box 6"/>
          <p:cNvSpPr txBox="1">
            <a:spLocks noChangeArrowheads="1"/>
          </p:cNvSpPr>
          <p:nvPr/>
        </p:nvSpPr>
        <p:spPr bwMode="auto">
          <a:xfrm>
            <a:off x="1042988" y="3213100"/>
            <a:ext cx="7058025" cy="457200"/>
          </a:xfrm>
          <a:prstGeom prst="rect">
            <a:avLst/>
          </a:prstGeom>
          <a:noFill/>
          <a:ln w="9525">
            <a:noFill/>
            <a:miter lim="800000"/>
            <a:headEnd/>
            <a:tailEnd/>
          </a:ln>
        </p:spPr>
        <p:txBody>
          <a:bodyPr>
            <a:spAutoFit/>
          </a:bodyPr>
          <a:lstStyle/>
          <a:p>
            <a:pPr>
              <a:spcBef>
                <a:spcPct val="50000"/>
              </a:spcBef>
            </a:pPr>
            <a:endParaRPr lang="en-US" sz="2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69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69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6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17&quot;&gt;&lt;object type=&quot;3&quot; unique_id=&quot;10024&quot;&gt;&lt;property id=&quot;20148&quot; value=&quot;5&quot;/&gt;&lt;property id=&quot;20300&quot; value=&quot;Slide 7 - &amp;quot;The Problem with Lectures&amp;quot;&quot;/&gt;&lt;property id=&quot;20307&quot; value=&quot;427&quot;/&gt;&lt;/object&gt;&lt;object type=&quot;3&quot; unique_id=&quot;10025&quot;&gt;&lt;property id=&quot;20148&quot; value=&quot;5&quot;/&gt;&lt;property id=&quot;20300&quot; value=&quot;Slide 13&quot;/&gt;&lt;property id=&quot;20307&quot; value=&quot;402&quot;/&gt;&lt;/object&gt;&lt;object type=&quot;3&quot; unique_id=&quot;10044&quot;&gt;&lt;property id=&quot;20148&quot; value=&quot;5&quot;/&gt;&lt;property id=&quot;20300&quot; value=&quot;Slide 5 - &amp;quot;Mazur’s Discovery&amp;quot;&quot;/&gt;&lt;property id=&quot;20307&quot; value=&quot;390&quot;/&gt;&lt;/object&gt;&lt;object type=&quot;3&quot; unique_id=&quot;10045&quot;&gt;&lt;property id=&quot;20148&quot; value=&quot;5&quot;/&gt;&lt;property id=&quot;20300&quot; value=&quot;Slide 6 - &amp;quot;Mazur’s Discovery&amp;quot;&quot;/&gt;&lt;property id=&quot;20307&quot; value=&quot;391&quot;/&gt;&lt;/object&gt;&lt;object type=&quot;3&quot; unique_id=&quot;10064&quot;&gt;&lt;property id=&quot;20148&quot; value=&quot;5&quot;/&gt;&lt;property id=&quot;20300&quot; value=&quot;Slide 11 - &amp;quot;Answer: Physics Education Research&amp;quot;&quot;/&gt;&lt;property id=&quot;20307&quot; value=&quot;319&quot;/&gt;&lt;/object&gt;&lt;object type=&quot;3&quot; unique_id=&quot;10065&quot;&gt;&lt;property id=&quot;20148&quot; value=&quot;5&quot;/&gt;&lt;property id=&quot;20300&quot; value=&quot;Slide 19 - &amp;quot;Force Concept Inventory (FCI)&amp;quot;&quot;/&gt;&lt;property id=&quot;20307&quot; value=&quot;361&quot;/&gt;&lt;/object&gt;&lt;object type=&quot;3&quot; unique_id=&quot;10067&quot;&gt;&lt;property id=&quot;20148&quot; value=&quot;5&quot;/&gt;&lt;property id=&quot;20300&quot; value=&quot;Slide 22 - &amp;quot;Force Concept Inventory (FCI)&amp;quot;&quot;/&gt;&lt;property id=&quot;20307&quot; value=&quot;370&quot;/&gt;&lt;/object&gt;&lt;object type=&quot;3&quot; unique_id=&quot;10076&quot;&gt;&lt;property id=&quot;20148&quot; value=&quot;5&quot;/&gt;&lt;property id=&quot;20300&quot; value=&quot;Slide 31 - &amp;quot;meyercreations.com/physics&amp;quot;&quot;/&gt;&lt;property id=&quot;20307&quot; value=&quot;362&quot;/&gt;&lt;/object&gt;&lt;object type=&quot;3&quot; unique_id=&quot;10077&quot;&gt;&lt;property id=&quot;20148&quot; value=&quot;5&quot;/&gt;&lt;property id=&quot;20300&quot; value=&quot;Slide 32&quot;/&gt;&lt;property id=&quot;20307&quot; value=&quot;363&quot;/&gt;&lt;/object&gt;&lt;object type=&quot;3&quot; unique_id=&quot;13354&quot;&gt;&lt;property id=&quot;20148&quot; value=&quot;5&quot;/&gt;&lt;property id=&quot;20300&quot; value=&quot;Slide 1 - &amp;quot;The Problem with Lectures&amp;quot;&quot;/&gt;&lt;property id=&quot;20307&quot; value=&quot;463&quot;/&gt;&lt;/object&gt;&lt;object type=&quot;3&quot; unique_id=&quot;13355&quot;&gt;&lt;property id=&quot;20148&quot; value=&quot;5&quot;/&gt;&lt;property id=&quot;20300&quot; value=&quot;Slide 10 - &amp;quot;Question: What’s Going on Upstairs?&amp;quot;&quot;/&gt;&lt;property id=&quot;20307&quot; value=&quot;474&quot;/&gt;&lt;/object&gt;&lt;object type=&quot;3&quot; unique_id=&quot;13363&quot;&gt;&lt;property id=&quot;20148&quot; value=&quot;5&quot;/&gt;&lt;property id=&quot;20300&quot; value=&quot;Slide 23 - &amp;quot;Other Surveys&amp;quot;&quot;/&gt;&lt;property id=&quot;20307&quot; value=&quot;464&quot;/&gt;&lt;/object&gt;&lt;object type=&quot;3&quot; unique_id=&quot;13364&quot;&gt;&lt;property id=&quot;20148&quot; value=&quot;5&quot;/&gt;&lt;property id=&quot;20300&quot; value=&quot;Slide 25 - &amp;quot;Success: Rich Problem Solving&amp;quot;&quot;/&gt;&lt;property id=&quot;20307&quot; value=&quot;472&quot;/&gt;&lt;/object&gt;&lt;object type=&quot;3&quot; unique_id=&quot;13365&quot;&gt;&lt;property id=&quot;20148&quot; value=&quot;5&quot;/&gt;&lt;property id=&quot;20300&quot; value=&quot;Slide 27 - &amp;quot;Success: A Median Student’s Test&amp;quot;&quot;/&gt;&lt;property id=&quot;20307&quot; value=&quot;473&quot;/&gt;&lt;/object&gt;&lt;object type=&quot;3&quot; unique_id=&quot;13822&quot;&gt;&lt;property id=&quot;20148&quot; value=&quot;5&quot;/&gt;&lt;property id=&quot;20300&quot; value=&quot;Slide 35 - &amp;quot;The Reform Imperative&amp;quot;&quot;/&gt;&lt;property id=&quot;20307&quot; value=&quot;475&quot;/&gt;&lt;/object&gt;&lt;object type=&quot;3&quot; unique_id=&quot;13823&quot;&gt;&lt;property id=&quot;20148&quot; value=&quot;5&quot;/&gt;&lt;property id=&quot;20300&quot; value=&quot;Slide 37 - &amp;quot;The Reform Imperative&amp;quot;&quot;/&gt;&lt;property id=&quot;20307&quot; value=&quot;476&quot;/&gt;&lt;/object&gt;&lt;object type=&quot;3&quot; unique_id=&quot;13825&quot;&gt;&lt;property id=&quot;20148&quot; value=&quot;5&quot;/&gt;&lt;property id=&quot;20300&quot; value=&quot;Slide 38 - &amp;quot;The Reform Imperative&amp;quot;&quot;/&gt;&lt;property id=&quot;20307&quot; value=&quot;478&quot;/&gt;&lt;/object&gt;&lt;object type=&quot;3&quot; unique_id=&quot;14178&quot;&gt;&lt;property id=&quot;20148&quot; value=&quot;5&quot;/&gt;&lt;property id=&quot;20300&quot; value=&quot;Slide 2 - &amp;quot;The Problem with Lectures&amp;quot;&quot;/&gt;&lt;property id=&quot;20307&quot; value=&quot;479&quot;/&gt;&lt;/object&gt;&lt;object type=&quot;3&quot; unique_id=&quot;14179&quot;&gt;&lt;property id=&quot;20148&quot; value=&quot;5&quot;/&gt;&lt;property id=&quot;20300&quot; value=&quot;Slide 3 - &amp;quot;Eric Mazur&amp;quot;&quot;/&gt;&lt;property id=&quot;20307&quot; value=&quot;481&quot;/&gt;&lt;/object&gt;&lt;object type=&quot;3&quot; unique_id=&quot;14180&quot;&gt;&lt;property id=&quot;20148&quot; value=&quot;5&quot;/&gt;&lt;property id=&quot;20300&quot; value=&quot;Slide 12 - &amp;quot;Tool: Force Concept Inventory&amp;quot;&quot;/&gt;&lt;property id=&quot;20307&quot; value=&quot;480&quot;/&gt;&lt;/object&gt;&lt;object type=&quot;3&quot; unique_id=&quot;14597&quot;&gt;&lt;property id=&quot;20148&quot; value=&quot;5&quot;/&gt;&lt;property id=&quot;20300&quot; value=&quot;Slide 8 - &amp;quot;Best Lesson Ever&amp;quot;&quot;/&gt;&lt;property id=&quot;20307&quot; value=&quot;482&quot;/&gt;&lt;/object&gt;&lt;object type=&quot;3&quot; unique_id=&quot;14598&quot;&gt;&lt;property id=&quot;20148&quot; value=&quot;5&quot;/&gt;&lt;property id=&quot;20300&quot; value=&quot;Slide 16 - &amp;quot;A PER Classroom&amp;quot;&quot;/&gt;&lt;property id=&quot;20307&quot; value=&quot;483&quot;/&gt;&lt;/object&gt;&lt;object type=&quot;3&quot; unique_id=&quot;15065&quot;&gt;&lt;property id=&quot;20148&quot; value=&quot;5&quot;/&gt;&lt;property id=&quot;20300&quot; value=&quot;Slide 17 - &amp;quot;No Lectures  Guided Inquiry Activities&amp;quot;&quot;/&gt;&lt;property id=&quot;20307&quot; value=&quot;484&quot;/&gt;&lt;/object&gt;&lt;object type=&quot;3&quot; unique_id=&quot;15066&quot;&gt;&lt;property id=&quot;20148&quot; value=&quot;5&quot;/&gt;&lt;property id=&quot;20300&quot; value=&quot;Slide 18 - &amp;quot;Students Explain to Students&amp;quot;&quot;/&gt;&lt;property id=&quot;20307&quot; value=&quot;485&quot;/&gt;&lt;/object&gt;&lt;object type=&quot;3&quot; unique_id=&quot;15298&quot;&gt;&lt;property id=&quot;20148&quot; value=&quot;5&quot;/&gt;&lt;property id=&quot;20300&quot; value=&quot;Slide 20 - &amp;quot;FCI: Pretest (Starting Gr. 12)&amp;quot;&quot;/&gt;&lt;property id=&quot;20307&quot; value=&quot;486&quot;/&gt;&lt;/object&gt;&lt;object type=&quot;3&quot; unique_id=&quot;15299&quot;&gt;&lt;property id=&quot;20148&quot; value=&quot;5&quot;/&gt;&lt;property id=&quot;20300&quot; value=&quot;Slide 21 - &amp;quot;FCI: Posttest (Finishing Gr. 12)&amp;quot;&quot;/&gt;&lt;property id=&quot;20307&quot; value=&quot;487&quot;/&gt;&lt;/object&gt;&lt;object type=&quot;3&quot; unique_id=&quot;15487&quot;&gt;&lt;property id=&quot;20148&quot; value=&quot;5&quot;/&gt;&lt;property id=&quot;20300&quot; value=&quot;Slide 26 - &amp;quot;Success: HomeWork with Vitamins!&amp;quot;&quot;/&gt;&lt;property id=&quot;20307&quot; value=&quot;488&quot;/&gt;&lt;/object&gt;&lt;object type=&quot;3&quot; unique_id=&quot;15680&quot;&gt;&lt;property id=&quot;20148&quot; value=&quot;5&quot;/&gt;&lt;property id=&quot;20300&quot; value=&quot;Slide 24 - &amp;quot;Success: Daily Class Work&amp;quot;&quot;/&gt;&lt;property id=&quot;20307&quot; value=&quot;490&quot;/&gt;&lt;/object&gt;&lt;object type=&quot;3&quot; unique_id=&quot;15819&quot;&gt;&lt;property id=&quot;20148&quot; value=&quot;5&quot;/&gt;&lt;property id=&quot;20300&quot; value=&quot;Slide 4 - &amp;quot;High-tech Jiffy Pop?&amp;quot;&quot;/&gt;&lt;property id=&quot;20307&quot; value=&quot;491&quot;/&gt;&lt;/object&gt;&lt;object type=&quot;3&quot; unique_id=&quot;15820&quot;&gt;&lt;property id=&quot;20148&quot; value=&quot;5&quot;/&gt;&lt;property id=&quot;20300&quot; value=&quot;Slide 15&quot;/&gt;&lt;property id=&quot;20307&quot; value=&quot;492&quot;/&gt;&lt;/object&gt;&lt;object type=&quot;3&quot; unique_id=&quot;16037&quot;&gt;&lt;property id=&quot;20148&quot; value=&quot;5&quot;/&gt;&lt;property id=&quot;20300&quot; value=&quot;Slide 36 - &amp;quot;The Reform Imperative&amp;quot;&quot;/&gt;&lt;property id=&quot;20307&quot; value=&quot;493&quot;/&gt;&lt;/object&gt;&lt;object type=&quot;3&quot; unique_id=&quot;16150&quot;&gt;&lt;property id=&quot;20148&quot; value=&quot;5&quot;/&gt;&lt;property id=&quot;20300&quot; value=&quot;Slide 14&quot;/&gt;&lt;property id=&quot;20307&quot; value=&quot;494&quot;/&gt;&lt;/object&gt;&lt;object type=&quot;3&quot; unique_id=&quot;16266&quot;&gt;&lt;property id=&quot;20148&quot; value=&quot;5&quot;/&gt;&lt;property id=&quot;20300&quot; value=&quot;Slide 28 - &amp;quot;Dip Your Toes in the PER Pool&amp;quot;&quot;/&gt;&lt;property id=&quot;20307&quot; value=&quot;495&quot;/&gt;&lt;/object&gt;&lt;object type=&quot;3&quot; unique_id=&quot;16420&quot;&gt;&lt;property id=&quot;20148&quot; value=&quot;5&quot;/&gt;&lt;property id=&quot;20300&quot; value=&quot;Slide 29 - &amp;quot;Or Dive Right In&amp;quot;&quot;/&gt;&lt;property id=&quot;20307&quot; value=&quot;496&quot;/&gt;&lt;/object&gt;&lt;object type=&quot;3&quot; unique_id=&quot;16421&quot;&gt;&lt;property id=&quot;20148&quot; value=&quot;5&quot;/&gt;&lt;property id=&quot;20300&quot; value=&quot;Slide 30 - &amp;quot;Or Dive Right In&amp;quot;&quot;/&gt;&lt;property id=&quot;20307&quot; value=&quot;497&quot;/&gt;&lt;/object&gt;&lt;object type=&quot;3&quot; unique_id=&quot;16811&quot;&gt;&lt;property id=&quot;20148&quot; value=&quot;5&quot;/&gt;&lt;property id=&quot;20300&quot; value=&quot;Slide 9&quot;/&gt;&lt;property id=&quot;20307&quot; value=&quot;498&quot;/&gt;&lt;/object&gt;&lt;object type=&quot;3&quot; unique_id=&quot;16812&quot;&gt;&lt;property id=&quot;20148&quot; value=&quot;5&quot;/&gt;&lt;property id=&quot;20300&quot; value=&quot;Slide 39 - &amp;quot;Try It: You’ll Like It!&amp;quot;&quot;/&gt;&lt;property id=&quot;20307&quot; value=&quot;499&quot;/&gt;&lt;/object&gt;&lt;object type=&quot;3&quot; unique_id=&quot;20491&quot;&gt;&lt;property id=&quot;20148&quot; value=&quot;5&quot;/&gt;&lt;property id=&quot;20300&quot; value=&quot;Slide 34&quot;/&gt;&lt;property id=&quot;20307&quot; value=&quot;500&quot;/&gt;&lt;/object&gt;&lt;object type=&quot;3&quot; unique_id=&quot;20745&quot;&gt;&lt;property id=&quot;20148&quot; value=&quot;5&quot;/&gt;&lt;property id=&quot;20300&quot; value=&quot;Slide 33&quot;/&gt;&lt;property id=&quot;20307&quot; value=&quot;501&quot;/&gt;&lt;/object&gt;&lt;/object&gt;&lt;object type=&quot;8&quot; unique_id=&quot;10149&quot;&gt;&lt;/object&gt;&lt;/object&gt;&lt;/database&gt;"/>
  <p:tag name="SECTOMILLISECCONVERTED" val="1"/>
</p:tagLst>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Fading Grid</Template>
  <TotalTime>6275</TotalTime>
  <Words>1417</Words>
  <Application>Microsoft Office PowerPoint</Application>
  <PresentationFormat>On-screen Show (4:3)</PresentationFormat>
  <Paragraphs>361</Paragraphs>
  <Slides>64</Slides>
  <Notes>13</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Stream</vt:lpstr>
      <vt:lpstr>Why Inquiry?</vt:lpstr>
      <vt:lpstr>Group Roles</vt:lpstr>
      <vt:lpstr>Today’s Goals</vt:lpstr>
      <vt:lpstr>Find Your Answer Cards</vt:lpstr>
      <vt:lpstr>A Few Questions</vt:lpstr>
      <vt:lpstr>A Few Questions</vt:lpstr>
      <vt:lpstr>Student Success</vt:lpstr>
      <vt:lpstr>Student Success</vt:lpstr>
      <vt:lpstr>IBL involves… </vt:lpstr>
      <vt:lpstr>But what about curriculum?</vt:lpstr>
      <vt:lpstr>But what about curriculum?</vt:lpstr>
      <vt:lpstr>Investigation</vt:lpstr>
      <vt:lpstr>Strand A: Scientific Investigation Skills (SIS)  Separate unit but does not need to be done separately.</vt:lpstr>
      <vt:lpstr>Levels of Scientific Inquiry</vt:lpstr>
      <vt:lpstr>Slide 15</vt:lpstr>
      <vt:lpstr>Traditional Teaching</vt:lpstr>
      <vt:lpstr>Educational Dark Ages</vt:lpstr>
      <vt:lpstr>Educational Revolution!</vt:lpstr>
      <vt:lpstr>Educational Revolution!</vt:lpstr>
      <vt:lpstr>Our Revolutionary Goal</vt:lpstr>
      <vt:lpstr>What Do They Do?</vt:lpstr>
      <vt:lpstr>Inquiry and Science</vt:lpstr>
      <vt:lpstr>Educational Revolution!</vt:lpstr>
      <vt:lpstr>Time for a Test!</vt:lpstr>
      <vt:lpstr>Slide 25</vt:lpstr>
      <vt:lpstr>Test Time!</vt:lpstr>
      <vt:lpstr>Slide 27</vt:lpstr>
      <vt:lpstr>Thinking Time</vt:lpstr>
      <vt:lpstr>Slide 29</vt:lpstr>
      <vt:lpstr>The Pattern</vt:lpstr>
      <vt:lpstr>Eric Mazur</vt:lpstr>
      <vt:lpstr>Mazur’s Discovery</vt:lpstr>
      <vt:lpstr>Mazur’s Discovery</vt:lpstr>
      <vt:lpstr>Typical Instruction</vt:lpstr>
      <vt:lpstr>Best Lesson Ever</vt:lpstr>
      <vt:lpstr>Slide 36</vt:lpstr>
      <vt:lpstr>Question: What’s Going on Upstairs?</vt:lpstr>
      <vt:lpstr>What Do Students Need?</vt:lpstr>
      <vt:lpstr>What Do Students Need?</vt:lpstr>
      <vt:lpstr>How to Become an Expert</vt:lpstr>
      <vt:lpstr>The Inquiry Classroom</vt:lpstr>
      <vt:lpstr>Deliberate Practise</vt:lpstr>
      <vt:lpstr>Does Inquiry Work?</vt:lpstr>
      <vt:lpstr>CLASS Survey</vt:lpstr>
      <vt:lpstr>CLASS Survey</vt:lpstr>
      <vt:lpstr>CLASS Survey</vt:lpstr>
      <vt:lpstr>Tool: Force Concept Inventory</vt:lpstr>
      <vt:lpstr>Slide 48</vt:lpstr>
      <vt:lpstr>Slide 49</vt:lpstr>
      <vt:lpstr>Slide 50</vt:lpstr>
      <vt:lpstr>Force Concept Inventory (FCI)</vt:lpstr>
      <vt:lpstr>FCI: Pretest (Starting Gr. 12)</vt:lpstr>
      <vt:lpstr>FCI: Posttest (Finishing Gr. 12)</vt:lpstr>
      <vt:lpstr>Force Concept Inventory (FCI)</vt:lpstr>
      <vt:lpstr>Dip Your Toes in the Inquiry Pool</vt:lpstr>
      <vt:lpstr>Slide 56</vt:lpstr>
      <vt:lpstr>But what about curriculum?</vt:lpstr>
      <vt:lpstr>But what about curriculum?</vt:lpstr>
      <vt:lpstr>But what about curriculum?</vt:lpstr>
      <vt:lpstr>But what about curriculum?</vt:lpstr>
      <vt:lpstr>Slide 61</vt:lpstr>
      <vt:lpstr>IREC – an Inquiry framework</vt:lpstr>
      <vt:lpstr>Other frameworks for Inquiry:</vt:lpstr>
      <vt:lpstr>Now What?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Electricity by Inquiry</dc:title>
  <dc:creator>Chris Meyer</dc:creator>
  <cp:lastModifiedBy>Chris Meyer</cp:lastModifiedBy>
  <cp:revision>521</cp:revision>
  <dcterms:created xsi:type="dcterms:W3CDTF">2011-11-28T00:45:59Z</dcterms:created>
  <dcterms:modified xsi:type="dcterms:W3CDTF">2013-11-19T03:43:59Z</dcterms:modified>
</cp:coreProperties>
</file>